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2" r:id="rId4"/>
    <p:sldId id="260" r:id="rId5"/>
    <p:sldId id="261" r:id="rId6"/>
    <p:sldId id="257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>
      <p:cViewPr varScale="1">
        <p:scale>
          <a:sx n="108" d="100"/>
          <a:sy n="108" d="100"/>
        </p:scale>
        <p:origin x="468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1856A6-7560-41D6-C9C8-AE562D9B37F7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1856A6-7560-41D6-C9C8-AE562D9B37F7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144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1856A6-7560-41D6-C9C8-AE562D9B37F7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5328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1856A6-7560-41D6-C9C8-AE562D9B37F7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2069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1856A6-7560-41D6-C9C8-AE562D9B37F7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0118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1856A6-7560-41D6-C9C8-AE562D9B37F7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351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1856A6-7560-41D6-C9C8-AE562D9B37F7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52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1856A6-7560-41D6-C9C8-AE562D9B37F7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112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1856A6-7560-41D6-C9C8-AE562D9B37F7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9840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1856A6-7560-41D6-C9C8-AE562D9B37F7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247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1856A6-7560-41D6-C9C8-AE562D9B37F7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436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1856A6-7560-41D6-C9C8-AE562D9B37F7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41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1856A6-7560-41D6-C9C8-AE562D9B37F7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684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1856A6-7560-41D6-C9C8-AE562D9B37F7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3356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1856A6-7560-41D6-C9C8-AE562D9B37F7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24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FB6EFE-831C-354E-BEE0-1A1B73A77E97}" type="datetimeFigureOut">
              <a:rPr lang="fr-FR"/>
              <a:t>28/05/2024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19518B-E69C-C443-88C9-4D081ECF578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FB6EFE-831C-354E-BEE0-1A1B73A77E97}" type="datetimeFigureOut">
              <a:rPr lang="fr-FR"/>
              <a:t>28/05/2024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19518B-E69C-C443-88C9-4D081ECF578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FB6EFE-831C-354E-BEE0-1A1B73A77E97}" type="datetimeFigureOut">
              <a:rPr lang="fr-FR"/>
              <a:t>28/05/2024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19518B-E69C-C443-88C9-4D081ECF578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FB6EFE-831C-354E-BEE0-1A1B73A77E97}" type="datetimeFigureOut">
              <a:rPr lang="fr-FR"/>
              <a:t>28/05/2024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19518B-E69C-C443-88C9-4D081ECF578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FB6EFE-831C-354E-BEE0-1A1B73A77E97}" type="datetimeFigureOut">
              <a:rPr lang="fr-FR"/>
              <a:t>28/05/2024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19518B-E69C-C443-88C9-4D081ECF578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FB6EFE-831C-354E-BEE0-1A1B73A77E97}" type="datetimeFigureOut">
              <a:rPr lang="fr-FR"/>
              <a:t>28/05/2024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19518B-E69C-C443-88C9-4D081ECF578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FB6EFE-831C-354E-BEE0-1A1B73A77E97}" type="datetimeFigureOut">
              <a:rPr lang="fr-FR"/>
              <a:t>28/05/2024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19518B-E69C-C443-88C9-4D081ECF578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FB6EFE-831C-354E-BEE0-1A1B73A77E97}" type="datetimeFigureOut">
              <a:rPr lang="fr-FR"/>
              <a:t>28/05/2024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19518B-E69C-C443-88C9-4D081ECF578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FB6EFE-831C-354E-BEE0-1A1B73A77E97}" type="datetimeFigureOut">
              <a:rPr lang="fr-FR"/>
              <a:t>28/05/2024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19518B-E69C-C443-88C9-4D081ECF578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FB6EFE-831C-354E-BEE0-1A1B73A77E97}" type="datetimeFigureOut">
              <a:rPr lang="fr-FR"/>
              <a:t>28/05/2024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19518B-E69C-C443-88C9-4D081ECF578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FB6EFE-831C-354E-BEE0-1A1B73A77E97}" type="datetimeFigureOut">
              <a:rPr lang="fr-FR"/>
              <a:t>28/05/2024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19518B-E69C-C443-88C9-4D081ECF578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FB6EFE-831C-354E-BEE0-1A1B73A77E97}" type="datetimeFigureOut">
              <a:rPr lang="fr-FR"/>
              <a:t>28/05/2024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19518B-E69C-C443-88C9-4D081ECF578D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alibre.be/debats/opinions/2024/04/04/pourquoi-nous-libraires-faisons-la-greve-des-nouveautes-S4RXC7L5QRCUZIJGAEBN7J72FA/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b.vertes.abf.asso.fr/webinaires-bibliotheques-developpement-durable/" TargetMode="External"/><Relationship Id="rId5" Type="http://schemas.openxmlformats.org/officeDocument/2006/relationships/hyperlink" Target="https://fill-livrelecture.org/wp-content/uploads/2024/03/RISE_Sustainability-report_FULL_FR.pdf" TargetMode="External"/><Relationship Id="rId4" Type="http://schemas.openxmlformats.org/officeDocument/2006/relationships/hyperlink" Target="https://guide.syndicat-librairie.fr/economie-et-gestion/les-retours-en-librair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 bwMode="auto">
          <a:xfrm>
            <a:off x="777765" y="2060882"/>
            <a:ext cx="1063646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4000" b="1" dirty="0">
                <a:solidFill>
                  <a:srgbClr val="007784"/>
                </a:solidFill>
                <a:latin typeface="Raleway"/>
              </a:rPr>
              <a:t>La librairie et l’écologie</a:t>
            </a:r>
          </a:p>
          <a:p>
            <a:pPr algn="ctr">
              <a:defRPr/>
            </a:pPr>
            <a:endParaRPr lang="fr-FR" sz="2800" b="1" dirty="0">
              <a:solidFill>
                <a:srgbClr val="007784"/>
              </a:solidFill>
              <a:latin typeface="Raleway"/>
            </a:endParaRPr>
          </a:p>
          <a:p>
            <a:pPr algn="ctr"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Les impacts environnementaux </a:t>
            </a:r>
          </a:p>
          <a:p>
            <a:pPr algn="ctr"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des achats et des retours en librairie</a:t>
            </a:r>
          </a:p>
          <a:p>
            <a:pPr algn="ctr">
              <a:defRPr/>
            </a:pPr>
            <a:endParaRPr lang="fr-FR" sz="2800" b="1" dirty="0">
              <a:solidFill>
                <a:srgbClr val="007784"/>
              </a:solidFill>
              <a:latin typeface="Raleway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F1F0EDEA-D34D-7403-7673-8A0B80CE3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CCF7BB03-098A-4B56-0C90-560939E448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5F03F84-E54F-A9D3-D1C3-88A5608AB367}"/>
              </a:ext>
            </a:extLst>
          </p:cNvPr>
          <p:cNvSpPr txBox="1"/>
          <p:nvPr/>
        </p:nvSpPr>
        <p:spPr>
          <a:xfrm>
            <a:off x="185352" y="275623"/>
            <a:ext cx="76241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Il n’y a pas QUE le carbone dans la vie</a:t>
            </a:r>
          </a:p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Les impacts environnementaux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ACE334-929E-9314-85F1-9CDC6F319B0A}"/>
              </a:ext>
            </a:extLst>
          </p:cNvPr>
          <p:cNvSpPr txBox="1"/>
          <p:nvPr/>
        </p:nvSpPr>
        <p:spPr>
          <a:xfrm>
            <a:off x="1665073" y="2131944"/>
            <a:ext cx="10889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effectLst/>
                <a:latin typeface="Raleway" pitchFamily="2" charset="77"/>
              </a:rPr>
              <a:t>Approche partielle de l’enjeu environnemental d’une organisation</a:t>
            </a:r>
            <a:endParaRPr lang="fr-FR" sz="2000" dirty="0">
              <a:effectLst/>
              <a:latin typeface="Raleway" pitchFamily="2" charset="77"/>
            </a:endParaRPr>
          </a:p>
          <a:p>
            <a:r>
              <a:rPr lang="fr-FR" sz="2000" dirty="0">
                <a:solidFill>
                  <a:srgbClr val="000000"/>
                </a:solidFill>
                <a:effectLst/>
                <a:latin typeface="Raleway" pitchFamily="2" charset="77"/>
              </a:rPr>
              <a:t>Pollution, déchets, biodiversité…</a:t>
            </a:r>
            <a:endParaRPr lang="fr-FR" sz="2000" dirty="0">
              <a:effectLst/>
              <a:latin typeface="Raleway" pitchFamily="2" charset="77"/>
            </a:endParaRPr>
          </a:p>
        </p:txBody>
      </p:sp>
      <p:sp>
        <p:nvSpPr>
          <p:cNvPr id="5" name="Bouton d'action : Son 4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1AE4070D-C557-6EA2-AEF7-1150A55DDD8A}"/>
              </a:ext>
            </a:extLst>
          </p:cNvPr>
          <p:cNvSpPr/>
          <p:nvPr/>
        </p:nvSpPr>
        <p:spPr bwMode="auto">
          <a:xfrm>
            <a:off x="382730" y="1797414"/>
            <a:ext cx="1042416" cy="1042416"/>
          </a:xfrm>
          <a:prstGeom prst="actionButtonSoun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12" name="Google Shape;481;p75">
            <a:extLst>
              <a:ext uri="{FF2B5EF4-FFF2-40B4-BE49-F238E27FC236}">
                <a16:creationId xmlns:a16="http://schemas.microsoft.com/office/drawing/2014/main" id="{2580EFCD-F3A2-A188-FCE8-88171F6B641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9485" y="2839830"/>
            <a:ext cx="6919785" cy="3742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79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5F03F84-E54F-A9D3-D1C3-88A5608AB367}"/>
              </a:ext>
            </a:extLst>
          </p:cNvPr>
          <p:cNvSpPr txBox="1"/>
          <p:nvPr/>
        </p:nvSpPr>
        <p:spPr>
          <a:xfrm>
            <a:off x="185352" y="275623"/>
            <a:ext cx="76241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Il n’y a pas QUE le carbone dans la vie</a:t>
            </a:r>
          </a:p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Les déchets</a:t>
            </a:r>
          </a:p>
        </p:txBody>
      </p:sp>
      <p:pic>
        <p:nvPicPr>
          <p:cNvPr id="1030" name="Picture 6" descr="Le cauchemar du pilon">
            <a:extLst>
              <a:ext uri="{FF2B5EF4-FFF2-40B4-BE49-F238E27FC236}">
                <a16:creationId xmlns:a16="http://schemas.microsoft.com/office/drawing/2014/main" id="{0AA3AAF7-EE20-5E1D-50BC-7FF65F5C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470" y="2575801"/>
            <a:ext cx="4835212" cy="23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BBA82CA-ABDE-91FF-6D97-1154D33D52FD}"/>
              </a:ext>
            </a:extLst>
          </p:cNvPr>
          <p:cNvSpPr txBox="1"/>
          <p:nvPr/>
        </p:nvSpPr>
        <p:spPr>
          <a:xfrm>
            <a:off x="4032307" y="5022458"/>
            <a:ext cx="2324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Raleway" pitchFamily="2" charset="77"/>
              </a:rPr>
              <a:t>Source </a:t>
            </a:r>
            <a:r>
              <a:rPr lang="fr-FR" sz="1200" i="1" dirty="0">
                <a:latin typeface="Raleway" pitchFamily="2" charset="77"/>
              </a:rPr>
              <a:t>Le pilon</a:t>
            </a:r>
            <a:r>
              <a:rPr lang="fr-FR" sz="1200" dirty="0">
                <a:latin typeface="Raleway" pitchFamily="2" charset="77"/>
              </a:rPr>
              <a:t>, Pierre Jourde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2AE87F9-9EAB-B441-125C-1119E3D4E5C6}"/>
              </a:ext>
            </a:extLst>
          </p:cNvPr>
          <p:cNvSpPr txBox="1"/>
          <p:nvPr/>
        </p:nvSpPr>
        <p:spPr>
          <a:xfrm>
            <a:off x="2546679" y="2096831"/>
            <a:ext cx="465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Raleway" pitchFamily="2" charset="77"/>
              </a:rPr>
              <a:t>Le pilon = 165 000 livres détruits par jour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5331A87-304D-5312-B425-33EF09DF32ED}"/>
              </a:ext>
            </a:extLst>
          </p:cNvPr>
          <p:cNvSpPr txBox="1"/>
          <p:nvPr/>
        </p:nvSpPr>
        <p:spPr>
          <a:xfrm>
            <a:off x="359432" y="1339368"/>
            <a:ext cx="4835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Raleway" pitchFamily="2" charset="77"/>
              </a:rPr>
              <a:t>Cartons, plastiques ET …..</a:t>
            </a:r>
          </a:p>
        </p:txBody>
      </p:sp>
    </p:spTree>
    <p:extLst>
      <p:ext uri="{BB962C8B-B14F-4D97-AF65-F5344CB8AC3E}">
        <p14:creationId xmlns:p14="http://schemas.microsoft.com/office/powerpoint/2010/main" val="142163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5F03F84-E54F-A9D3-D1C3-88A5608AB367}"/>
              </a:ext>
            </a:extLst>
          </p:cNvPr>
          <p:cNvSpPr txBox="1"/>
          <p:nvPr/>
        </p:nvSpPr>
        <p:spPr>
          <a:xfrm>
            <a:off x="185352" y="275623"/>
            <a:ext cx="7624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Les risques liés à l’inaction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0FD17D-0328-58D1-EA3C-2DF55C9B786E}"/>
              </a:ext>
            </a:extLst>
          </p:cNvPr>
          <p:cNvSpPr txBox="1"/>
          <p:nvPr/>
        </p:nvSpPr>
        <p:spPr>
          <a:xfrm>
            <a:off x="578068" y="1929944"/>
            <a:ext cx="98481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0000"/>
                </a:solidFill>
                <a:effectLst/>
                <a:latin typeface="Raleway" pitchFamily="2" charset="77"/>
              </a:rPr>
              <a:t>Risques logistiques : </a:t>
            </a:r>
            <a:r>
              <a:rPr lang="fr-FR" sz="1800" dirty="0">
                <a:solidFill>
                  <a:srgbClr val="000000"/>
                </a:solidFill>
                <a:effectLst/>
                <a:latin typeface="Raleway" pitchFamily="2" charset="77"/>
              </a:rPr>
              <a:t>ruptures d’approvisionnement (matières premières, fret)</a:t>
            </a:r>
            <a:endParaRPr lang="fr-FR" dirty="0">
              <a:effectLst/>
            </a:endParaRPr>
          </a:p>
          <a:p>
            <a:endParaRPr lang="fr-F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0000"/>
                </a:solidFill>
                <a:effectLst/>
                <a:latin typeface="Raleway" pitchFamily="2" charset="77"/>
              </a:rPr>
              <a:t>Risques commerciaux </a:t>
            </a:r>
            <a:r>
              <a:rPr lang="fr-FR" sz="1800" dirty="0">
                <a:solidFill>
                  <a:srgbClr val="000000"/>
                </a:solidFill>
                <a:effectLst/>
                <a:latin typeface="Raleway" pitchFamily="2" charset="77"/>
              </a:rPr>
              <a:t>: augmentation des coûts et baisse du pouvoir d’achat</a:t>
            </a:r>
            <a:endParaRPr lang="fr-FR" dirty="0">
              <a:effectLst/>
            </a:endParaRPr>
          </a:p>
          <a:p>
            <a:endParaRPr lang="fr-F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0000"/>
                </a:solidFill>
                <a:effectLst/>
                <a:latin typeface="Raleway" pitchFamily="2" charset="77"/>
              </a:rPr>
              <a:t>Risques d’image </a:t>
            </a:r>
            <a:r>
              <a:rPr lang="fr-FR" sz="1800" dirty="0">
                <a:solidFill>
                  <a:srgbClr val="000000"/>
                </a:solidFill>
                <a:effectLst/>
                <a:latin typeface="Raleway" pitchFamily="2" charset="77"/>
              </a:rPr>
              <a:t>: évolution des attentes et habitudes des consommateurs</a:t>
            </a:r>
            <a:endParaRPr lang="fr-FR" dirty="0">
              <a:effectLst/>
            </a:endParaRPr>
          </a:p>
          <a:p>
            <a:endParaRPr lang="fr-F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0000"/>
                </a:solidFill>
                <a:effectLst/>
                <a:latin typeface="Raleway" pitchFamily="2" charset="77"/>
              </a:rPr>
              <a:t>Risques de perte de diversité éditoriale </a:t>
            </a:r>
            <a:r>
              <a:rPr lang="fr-FR" sz="1800" dirty="0">
                <a:solidFill>
                  <a:srgbClr val="000000"/>
                </a:solidFill>
                <a:effectLst/>
                <a:latin typeface="Raleway" pitchFamily="2" charset="77"/>
              </a:rPr>
              <a:t>liée à la concentration et la massification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3130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5F03F84-E54F-A9D3-D1C3-88A5608AB367}"/>
              </a:ext>
            </a:extLst>
          </p:cNvPr>
          <p:cNvSpPr txBox="1"/>
          <p:nvPr/>
        </p:nvSpPr>
        <p:spPr>
          <a:xfrm>
            <a:off x="185352" y="275623"/>
            <a:ext cx="7624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Les </a:t>
            </a:r>
            <a:r>
              <a:rPr lang="fr-FR" sz="2800" b="1" dirty="0" err="1">
                <a:solidFill>
                  <a:srgbClr val="007784"/>
                </a:solidFill>
                <a:latin typeface="Raleway"/>
              </a:rPr>
              <a:t>co</a:t>
            </a:r>
            <a:r>
              <a:rPr lang="fr-FR" sz="2800" b="1" dirty="0">
                <a:solidFill>
                  <a:srgbClr val="007784"/>
                </a:solidFill>
                <a:latin typeface="Raleway"/>
              </a:rPr>
              <a:t>-bénéfices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D3DC5A-2720-849B-F615-C1FDB72DD0FD}"/>
              </a:ext>
            </a:extLst>
          </p:cNvPr>
          <p:cNvSpPr txBox="1"/>
          <p:nvPr/>
        </p:nvSpPr>
        <p:spPr>
          <a:xfrm>
            <a:off x="599088" y="1543827"/>
            <a:ext cx="9648497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dirty="0">
                <a:latin typeface="Raleway" pitchFamily="2" charset="77"/>
                <a:ea typeface="Calibri" panose="020F0502020204030204" pitchFamily="34" charset="0"/>
              </a:rPr>
              <a:t>.  Ecologiques </a:t>
            </a:r>
          </a:p>
          <a:p>
            <a:pPr marL="0" indent="0">
              <a:buNone/>
            </a:pPr>
            <a:r>
              <a:rPr lang="fr-FR" sz="2100" dirty="0">
                <a:latin typeface="Raleway" pitchFamily="2" charset="77"/>
                <a:ea typeface="Calibri" panose="020F0502020204030204" pitchFamily="34" charset="0"/>
              </a:rPr>
              <a:t>Moins de flux et de déchets</a:t>
            </a:r>
          </a:p>
          <a:p>
            <a:pPr marL="0" indent="0">
              <a:buNone/>
            </a:pPr>
            <a:endParaRPr lang="fr-FR" sz="2100" dirty="0">
              <a:latin typeface="Raleway" pitchFamily="2" charset="77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100" b="1" dirty="0">
                <a:latin typeface="Raleway" pitchFamily="2" charset="77"/>
                <a:ea typeface="Calibri" panose="020F0502020204030204" pitchFamily="34" charset="0"/>
              </a:rPr>
              <a:t>. Economiques</a:t>
            </a:r>
          </a:p>
          <a:p>
            <a:pPr marL="0" indent="0">
              <a:buNone/>
            </a:pPr>
            <a:r>
              <a:rPr lang="fr-FR" sz="2100" dirty="0">
                <a:latin typeface="Raleway" pitchFamily="2" charset="77"/>
                <a:ea typeface="Calibri" panose="020F0502020204030204" pitchFamily="34" charset="0"/>
              </a:rPr>
              <a:t>Meilleure marge et gain de temps</a:t>
            </a:r>
          </a:p>
          <a:p>
            <a:pPr marL="0" indent="0">
              <a:buNone/>
            </a:pPr>
            <a:endParaRPr lang="fr-FR" sz="2100" b="1" dirty="0">
              <a:latin typeface="Raleway" pitchFamily="2" charset="77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100" b="1" dirty="0">
                <a:latin typeface="Raleway" pitchFamily="2" charset="77"/>
                <a:ea typeface="Calibri" panose="020F0502020204030204" pitchFamily="34" charset="0"/>
              </a:rPr>
              <a:t>. Sociaux </a:t>
            </a:r>
          </a:p>
          <a:p>
            <a:pPr marL="0" indent="0">
              <a:buNone/>
            </a:pPr>
            <a:r>
              <a:rPr lang="fr-FR" sz="2100" dirty="0">
                <a:latin typeface="Raleway" pitchFamily="2" charset="77"/>
                <a:ea typeface="Calibri" panose="020F0502020204030204" pitchFamily="34" charset="0"/>
              </a:rPr>
              <a:t>Qualité de vie au travail (RPS), Redonner du sens, Ralentissement</a:t>
            </a:r>
          </a:p>
          <a:p>
            <a:pPr marL="0" indent="0">
              <a:buNone/>
            </a:pPr>
            <a:endParaRPr lang="fr-FR" sz="2100" dirty="0">
              <a:latin typeface="Raleway" pitchFamily="2" charset="77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100" dirty="0">
                <a:latin typeface="Raleway" pitchFamily="2" charset="77"/>
                <a:ea typeface="Calibri" panose="020F0502020204030204" pitchFamily="34" charset="0"/>
              </a:rPr>
              <a:t>. </a:t>
            </a:r>
            <a:r>
              <a:rPr lang="fr-FR" sz="2100" b="1" dirty="0">
                <a:latin typeface="Raleway" pitchFamily="2" charset="77"/>
                <a:ea typeface="Calibri" panose="020F0502020204030204" pitchFamily="34" charset="0"/>
              </a:rPr>
              <a:t>En terme d’image</a:t>
            </a:r>
          </a:p>
          <a:p>
            <a:pPr marL="0" indent="0">
              <a:buNone/>
            </a:pPr>
            <a:r>
              <a:rPr lang="fr-FR" sz="2100" dirty="0">
                <a:latin typeface="Raleway" pitchFamily="2" charset="77"/>
                <a:ea typeface="Calibri" panose="020F0502020204030204" pitchFamily="34" charset="0"/>
              </a:rPr>
              <a:t>Différenciation – Innovation – Créativité auprès des clients et des parties prenantes</a:t>
            </a:r>
          </a:p>
          <a:p>
            <a:pPr marL="0" indent="0">
              <a:buNone/>
            </a:pPr>
            <a:endParaRPr lang="fr-F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8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5F03F84-E54F-A9D3-D1C3-88A5608AB367}"/>
              </a:ext>
            </a:extLst>
          </p:cNvPr>
          <p:cNvSpPr txBox="1"/>
          <p:nvPr/>
        </p:nvSpPr>
        <p:spPr>
          <a:xfrm>
            <a:off x="185352" y="275623"/>
            <a:ext cx="7624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La trêve des nouveautés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76D86A6-BDD8-35A5-F55B-078695D7C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45" y="987973"/>
            <a:ext cx="4052893" cy="409862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C81E19D-F01B-C628-B3CF-CB3B020008D6}"/>
              </a:ext>
            </a:extLst>
          </p:cNvPr>
          <p:cNvSpPr txBox="1"/>
          <p:nvPr/>
        </p:nvSpPr>
        <p:spPr>
          <a:xfrm>
            <a:off x="472966" y="5500695"/>
            <a:ext cx="4340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Raleway" pitchFamily="2" charset="77"/>
                <a:hlinkClick r:id="rId5"/>
              </a:rPr>
              <a:t>https://www.lalibre.be/debats/opinions/2024/04/04/pourquoi-nous-libraires-faisons-la-greve-des-nouveautes-S4RXC7L5QRCUZIJGAEBN7J72FA/</a:t>
            </a:r>
            <a:endParaRPr lang="fr-FR" sz="1200" dirty="0">
              <a:latin typeface="Raleway" pitchFamily="2" charset="77"/>
            </a:endParaRP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FC7139-3508-A285-1293-4E08CE794159}"/>
              </a:ext>
            </a:extLst>
          </p:cNvPr>
          <p:cNvSpPr txBox="1"/>
          <p:nvPr/>
        </p:nvSpPr>
        <p:spPr>
          <a:xfrm>
            <a:off x="5370786" y="2165131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Raleway" pitchFamily="2" charset="77"/>
              </a:rPr>
              <a:t>Ralentissement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14D64F-BF4F-7BC5-55C8-B5FF7455DC43}"/>
              </a:ext>
            </a:extLst>
          </p:cNvPr>
          <p:cNvSpPr txBox="1"/>
          <p:nvPr/>
        </p:nvSpPr>
        <p:spPr>
          <a:xfrm>
            <a:off x="6390289" y="5777694"/>
            <a:ext cx="479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Raleway" pitchFamily="2" charset="77"/>
              </a:rPr>
              <a:t>Privilégier l’accueil, le conseil et la diversité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2367640-6EAD-4C40-B962-DD5CB6C4E839}"/>
              </a:ext>
            </a:extLst>
          </p:cNvPr>
          <p:cNvSpPr txBox="1"/>
          <p:nvPr/>
        </p:nvSpPr>
        <p:spPr>
          <a:xfrm>
            <a:off x="5272094" y="3429000"/>
            <a:ext cx="6159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Raleway" pitchFamily="2" charset="77"/>
              </a:rPr>
              <a:t>Créativité </a:t>
            </a:r>
          </a:p>
          <a:p>
            <a:pPr algn="ctr"/>
            <a:r>
              <a:rPr lang="fr-FR" dirty="0">
                <a:latin typeface="Raleway" pitchFamily="2" charset="77"/>
              </a:rPr>
              <a:t>« Nous, nous y voyons une opportunité formidable d’être plus créatifs dans nos façons de faire commerce »</a:t>
            </a:r>
          </a:p>
        </p:txBody>
      </p:sp>
    </p:spTree>
    <p:extLst>
      <p:ext uri="{BB962C8B-B14F-4D97-AF65-F5344CB8AC3E}">
        <p14:creationId xmlns:p14="http://schemas.microsoft.com/office/powerpoint/2010/main" val="3580666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5F03F84-E54F-A9D3-D1C3-88A5608AB367}"/>
              </a:ext>
            </a:extLst>
          </p:cNvPr>
          <p:cNvSpPr txBox="1"/>
          <p:nvPr/>
        </p:nvSpPr>
        <p:spPr>
          <a:xfrm>
            <a:off x="185352" y="275623"/>
            <a:ext cx="7624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Les ressources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DA918D-F552-55BB-9E19-2146AC64D5F8}"/>
              </a:ext>
            </a:extLst>
          </p:cNvPr>
          <p:cNvSpPr txBox="1"/>
          <p:nvPr/>
        </p:nvSpPr>
        <p:spPr>
          <a:xfrm>
            <a:off x="458621" y="1502981"/>
            <a:ext cx="115336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Raleway" pitchFamily="2" charset="77"/>
              </a:rPr>
              <a:t>Syndicat de la Librairie Française </a:t>
            </a:r>
          </a:p>
          <a:p>
            <a:r>
              <a:rPr lang="fr-FR" dirty="0">
                <a:latin typeface="Raleway" pitchFamily="2" charset="77"/>
              </a:rPr>
              <a:t>Ressources en ligne, guide des bonnes pratiques</a:t>
            </a:r>
          </a:p>
          <a:p>
            <a:endParaRPr lang="fr-FR" dirty="0">
              <a:latin typeface="Raleway" pitchFamily="2" charset="77"/>
            </a:endParaRPr>
          </a:p>
          <a:p>
            <a:r>
              <a:rPr lang="fr-FR" dirty="0">
                <a:latin typeface="Raleway" pitchFamily="2" charset="77"/>
              </a:rPr>
              <a:t>Etude sur les retours publiée par le Syndicat de la librairie Française</a:t>
            </a:r>
          </a:p>
          <a:p>
            <a:r>
              <a:rPr lang="fr-FR" sz="1200" dirty="0">
                <a:latin typeface="Raleway" pitchFamily="2" charset="77"/>
                <a:hlinkClick r:id="rId4"/>
              </a:rPr>
              <a:t>https://guide.syndicat-librairie.fr/economie-et-gestion/les-retours-en-librairie</a:t>
            </a:r>
            <a:endParaRPr lang="fr-FR" sz="1200" dirty="0">
              <a:latin typeface="Raleway" pitchFamily="2" charset="77"/>
            </a:endParaRPr>
          </a:p>
          <a:p>
            <a:endParaRPr lang="fr-FR" dirty="0">
              <a:latin typeface="Raleway" pitchFamily="2" charset="77"/>
            </a:endParaRPr>
          </a:p>
          <a:p>
            <a:r>
              <a:rPr lang="fr-FR" dirty="0">
                <a:latin typeface="Raleway" pitchFamily="2" charset="77"/>
              </a:rPr>
              <a:t>Tableau Excel pour calculer l’impact des retours en librairie (sur demande auprès du SLF)</a:t>
            </a:r>
          </a:p>
          <a:p>
            <a:endParaRPr lang="fr-FR" dirty="0">
              <a:latin typeface="Raleway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>
                <a:latin typeface="Raleway" pitchFamily="2" charset="77"/>
              </a:rPr>
              <a:t>La boîte à outils du librairie</a:t>
            </a:r>
            <a:r>
              <a:rPr lang="fr-FR" dirty="0">
                <a:latin typeface="Raleway" pitchFamily="2" charset="77"/>
              </a:rPr>
              <a:t>,  Editions Dunod.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Raleway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Raleway" pitchFamily="2" charset="77"/>
              </a:rPr>
              <a:t>Le guide EIBF </a:t>
            </a:r>
            <a:r>
              <a:rPr lang="fr-FR" dirty="0">
                <a:latin typeface="Raleway" pitchFamily="2" charset="77"/>
              </a:rPr>
              <a:t>: </a:t>
            </a:r>
            <a:r>
              <a:rPr lang="fr-FR" sz="1200" dirty="0">
                <a:latin typeface="Raleway" pitchFamily="2" charset="77"/>
                <a:hlinkClick r:id="rId5"/>
              </a:rPr>
              <a:t>https://fill-livrelecture.org/wp-content/uploads/2024/03/RISE_Sustainability-report_FULL_FR.pdf</a:t>
            </a:r>
            <a:endParaRPr lang="fr-FR" sz="1200" dirty="0">
              <a:latin typeface="Raleway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latin typeface="Raleway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Raleway" pitchFamily="2" charset="77"/>
              </a:rPr>
              <a:t>L’association pour l’écologie du livre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Raleway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Raleway" pitchFamily="2" charset="77"/>
              </a:rPr>
              <a:t>Webinaire Bibliothèques vertes sur les achats</a:t>
            </a:r>
          </a:p>
          <a:p>
            <a:r>
              <a:rPr lang="fr-FR" sz="1200" dirty="0">
                <a:latin typeface="Raleway" pitchFamily="2" charset="77"/>
                <a:hlinkClick r:id="rId6"/>
              </a:rPr>
              <a:t>https://bib.vertes.abf.asso.fr/webinaires-bibliotheques-developpement-durable/</a:t>
            </a:r>
            <a:endParaRPr lang="fr-FR" sz="1200" dirty="0">
              <a:latin typeface="Raleway" pitchFamily="2" charset="77"/>
            </a:endParaRPr>
          </a:p>
          <a:p>
            <a:endParaRPr lang="fr-FR" dirty="0">
              <a:latin typeface="Raleway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Raleway" pitchFamily="2" charset="77"/>
            </a:endParaRPr>
          </a:p>
          <a:p>
            <a:endParaRPr lang="fr-FR" dirty="0">
              <a:latin typeface="Raleway" pitchFamily="2" charset="77"/>
            </a:endParaRPr>
          </a:p>
          <a:p>
            <a:endParaRPr lang="fr-FR" dirty="0">
              <a:latin typeface="Raleway" pitchFamily="2" charset="77"/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71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 bwMode="auto">
          <a:xfrm>
            <a:off x="-1" y="296872"/>
            <a:ext cx="7945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La démarche Bilan Carbone</a:t>
            </a:r>
          </a:p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La définition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C0319A3-C2E6-4731-B4B4-35E6122CBD2A}"/>
              </a:ext>
            </a:extLst>
          </p:cNvPr>
          <p:cNvSpPr txBox="1"/>
          <p:nvPr/>
        </p:nvSpPr>
        <p:spPr>
          <a:xfrm>
            <a:off x="1334815" y="45825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87A061-87FF-BE36-9516-DCF34E8B6311}"/>
              </a:ext>
            </a:extLst>
          </p:cNvPr>
          <p:cNvSpPr txBox="1"/>
          <p:nvPr/>
        </p:nvSpPr>
        <p:spPr>
          <a:xfrm>
            <a:off x="1065515" y="2035809"/>
            <a:ext cx="97916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Raleway" pitchFamily="2" charset="77"/>
              </a:rPr>
              <a:t>Terme qui désigne la méthode développée par </a:t>
            </a:r>
            <a:r>
              <a:rPr lang="fr-FR" sz="2400" dirty="0" err="1">
                <a:latin typeface="Raleway" pitchFamily="2" charset="77"/>
              </a:rPr>
              <a:t>l’Ademe</a:t>
            </a:r>
            <a:r>
              <a:rPr lang="fr-FR" sz="2400" dirty="0">
                <a:latin typeface="Raleway" pitchFamily="2" charset="77"/>
              </a:rPr>
              <a:t> </a:t>
            </a:r>
          </a:p>
          <a:p>
            <a:pPr algn="ctr"/>
            <a:r>
              <a:rPr lang="fr-FR" sz="2400" dirty="0">
                <a:latin typeface="Raleway" pitchFamily="2" charset="77"/>
              </a:rPr>
              <a:t>(Agence de l’Environnement et de la Maîtrise Energétique) et l’association Bilan Carbone</a:t>
            </a:r>
          </a:p>
          <a:p>
            <a:endParaRPr lang="fr-FR" sz="2400" dirty="0">
              <a:latin typeface="Raleway" pitchFamily="2" charset="77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5C97F3-486C-DB9E-0827-2664D5BF2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95" y="3912334"/>
            <a:ext cx="2415847" cy="13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n vous dit tout sur le Bilan Carbone® - NEPSEN">
            <a:extLst>
              <a:ext uri="{FF2B5EF4-FFF2-40B4-BE49-F238E27FC236}">
                <a16:creationId xmlns:a16="http://schemas.microsoft.com/office/drawing/2014/main" id="{A363513E-128D-118D-93C6-5A198EB89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98" y="3605469"/>
            <a:ext cx="2415847" cy="18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6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 bwMode="auto">
          <a:xfrm>
            <a:off x="1" y="293558"/>
            <a:ext cx="8106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La démarche Bilan Carbone</a:t>
            </a:r>
          </a:p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Les objectifs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C0319A3-C2E6-4731-B4B4-35E6122CBD2A}"/>
              </a:ext>
            </a:extLst>
          </p:cNvPr>
          <p:cNvSpPr txBox="1"/>
          <p:nvPr/>
        </p:nvSpPr>
        <p:spPr>
          <a:xfrm>
            <a:off x="1334815" y="45825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87A061-87FF-BE36-9516-DCF34E8B6311}"/>
              </a:ext>
            </a:extLst>
          </p:cNvPr>
          <p:cNvSpPr txBox="1"/>
          <p:nvPr/>
        </p:nvSpPr>
        <p:spPr>
          <a:xfrm>
            <a:off x="273409" y="1880074"/>
            <a:ext cx="112307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latin typeface="Raleway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Raleway" pitchFamily="2" charset="77"/>
              </a:rPr>
              <a:t>Comprendre et identifier les impacts / activités émettrices de 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Raleway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Raleway" pitchFamily="2" charset="77"/>
              </a:rPr>
              <a:t>Définir et mettre en œuvre une démarche de progrès en matière d’émissions de GES, d’évaluation et de réduction</a:t>
            </a:r>
          </a:p>
          <a:p>
            <a:endParaRPr lang="fr-FR" sz="2400" dirty="0">
              <a:latin typeface="Raleway" pitchFamily="2" charset="77"/>
            </a:endParaRPr>
          </a:p>
          <a:p>
            <a:pPr algn="ctr"/>
            <a:endParaRPr lang="fr-FR" sz="2400" dirty="0">
              <a:solidFill>
                <a:srgbClr val="000000"/>
              </a:solidFill>
              <a:effectLst/>
              <a:latin typeface="Raleway" pitchFamily="2" charset="77"/>
            </a:endParaRPr>
          </a:p>
          <a:p>
            <a:pPr algn="ctr"/>
            <a:endParaRPr lang="fr-FR" sz="2400" dirty="0">
              <a:solidFill>
                <a:srgbClr val="000000"/>
              </a:solidFill>
              <a:latin typeface="Raleway" pitchFamily="2" charset="77"/>
            </a:endParaRPr>
          </a:p>
          <a:p>
            <a:pPr algn="ctr"/>
            <a:endParaRPr lang="fr-FR" sz="2400" dirty="0">
              <a:solidFill>
                <a:srgbClr val="000000"/>
              </a:solidFill>
              <a:effectLst/>
              <a:latin typeface="Raleway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1682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696F447-440F-EBD5-9F2D-5CABD99FCCFE}"/>
              </a:ext>
            </a:extLst>
          </p:cNvPr>
          <p:cNvSpPr txBox="1"/>
          <p:nvPr/>
        </p:nvSpPr>
        <p:spPr>
          <a:xfrm>
            <a:off x="639462" y="2253048"/>
            <a:ext cx="1109945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latin typeface="Raleway" pitchFamily="2" charset="77"/>
              </a:rPr>
              <a:t>Un bilan carbone est toujours une </a:t>
            </a:r>
            <a:r>
              <a:rPr lang="fr-FR" sz="2400" b="1" dirty="0">
                <a:effectLst/>
                <a:latin typeface="Raleway" pitchFamily="2" charset="77"/>
              </a:rPr>
              <a:t>estimation</a:t>
            </a:r>
            <a:endParaRPr lang="fr-FR" sz="2400" dirty="0">
              <a:effectLst/>
              <a:latin typeface="Raleway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400" dirty="0">
              <a:latin typeface="Raleway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400" dirty="0">
              <a:effectLst/>
              <a:latin typeface="Raleway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>
              <a:effectLst/>
            </a:endParaRPr>
          </a:p>
          <a:p>
            <a:endParaRPr lang="fr-FR" dirty="0"/>
          </a:p>
          <a:p>
            <a:endParaRPr lang="fr-FR" dirty="0">
              <a:effectLst/>
            </a:endParaRPr>
          </a:p>
          <a:p>
            <a:endParaRPr lang="fr-FR" dirty="0"/>
          </a:p>
          <a:p>
            <a:endParaRPr lang="fr-FR" dirty="0">
              <a:effectLst/>
            </a:endParaRPr>
          </a:p>
          <a:p>
            <a:endParaRPr lang="fr-FR" dirty="0"/>
          </a:p>
          <a:p>
            <a:endParaRPr lang="fr-FR" dirty="0">
              <a:effectLst/>
            </a:endParaRPr>
          </a:p>
          <a:p>
            <a:endParaRPr lang="fr-FR" dirty="0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5B1BA6E3-D20B-9AAC-16BC-C5A474382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78195"/>
            <a:ext cx="8077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801A10B-FF2C-F14A-8523-CC53081AD144}"/>
              </a:ext>
            </a:extLst>
          </p:cNvPr>
          <p:cNvSpPr txBox="1"/>
          <p:nvPr/>
        </p:nvSpPr>
        <p:spPr>
          <a:xfrm>
            <a:off x="86497" y="313207"/>
            <a:ext cx="78218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007784"/>
                </a:solidFill>
                <a:latin typeface="Raleway"/>
              </a:rPr>
              <a:t>La démarche Bilan Carbone</a:t>
            </a:r>
          </a:p>
          <a:p>
            <a:pPr>
              <a:defRPr/>
            </a:pPr>
            <a:r>
              <a:rPr lang="fr-FR" sz="3200" b="1" dirty="0">
                <a:solidFill>
                  <a:srgbClr val="007784"/>
                </a:solidFill>
                <a:latin typeface="Raleway"/>
              </a:rPr>
              <a:t>La méthode de calcul</a:t>
            </a:r>
          </a:p>
        </p:txBody>
      </p:sp>
    </p:spTree>
    <p:extLst>
      <p:ext uri="{BB962C8B-B14F-4D97-AF65-F5344CB8AC3E}">
        <p14:creationId xmlns:p14="http://schemas.microsoft.com/office/powerpoint/2010/main" val="59292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 bwMode="auto">
          <a:xfrm>
            <a:off x="0" y="403784"/>
            <a:ext cx="8452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La démarche Bilan Carbone</a:t>
            </a:r>
          </a:p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Les différentes étapes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C0319A3-C2E6-4731-B4B4-35E6122CBD2A}"/>
              </a:ext>
            </a:extLst>
          </p:cNvPr>
          <p:cNvSpPr txBox="1"/>
          <p:nvPr/>
        </p:nvSpPr>
        <p:spPr>
          <a:xfrm>
            <a:off x="1334815" y="45825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87A061-87FF-BE36-9516-DCF34E8B6311}"/>
              </a:ext>
            </a:extLst>
          </p:cNvPr>
          <p:cNvSpPr txBox="1"/>
          <p:nvPr/>
        </p:nvSpPr>
        <p:spPr>
          <a:xfrm>
            <a:off x="1075794" y="2050350"/>
            <a:ext cx="98102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Raleway" pitchFamily="2" charset="77"/>
              </a:rPr>
              <a:t>Comme une enquête en plusieurs étapes :</a:t>
            </a:r>
          </a:p>
          <a:p>
            <a:endParaRPr lang="fr-FR" sz="2400" dirty="0">
              <a:latin typeface="Raleway" pitchFamily="2" charset="77"/>
            </a:endParaRPr>
          </a:p>
          <a:p>
            <a:r>
              <a:rPr lang="fr-FR" sz="2400" dirty="0">
                <a:latin typeface="Raleway" pitchFamily="2" charset="77"/>
              </a:rPr>
              <a:t>Etape 1 : Rassembler les indices </a:t>
            </a:r>
          </a:p>
          <a:p>
            <a:endParaRPr lang="fr-FR" sz="2400" dirty="0">
              <a:latin typeface="Raleway" pitchFamily="2" charset="77"/>
            </a:endParaRPr>
          </a:p>
          <a:p>
            <a:r>
              <a:rPr lang="fr-FR" sz="2400" dirty="0">
                <a:latin typeface="Raleway" pitchFamily="2" charset="77"/>
              </a:rPr>
              <a:t>Etape 2 : Analyser les indices </a:t>
            </a:r>
          </a:p>
          <a:p>
            <a:endParaRPr lang="fr-FR" sz="2400" dirty="0">
              <a:latin typeface="Raleway" pitchFamily="2" charset="77"/>
            </a:endParaRPr>
          </a:p>
          <a:p>
            <a:r>
              <a:rPr lang="fr-FR" sz="2400" dirty="0">
                <a:latin typeface="Raleway" pitchFamily="2" charset="77"/>
              </a:rPr>
              <a:t>Etape 3 : Trouver des solutions  </a:t>
            </a:r>
          </a:p>
          <a:p>
            <a:endParaRPr lang="fr-FR" sz="2400" dirty="0">
              <a:latin typeface="Raleway" pitchFamily="2" charset="77"/>
            </a:endParaRPr>
          </a:p>
          <a:p>
            <a:r>
              <a:rPr lang="fr-FR" sz="2400" dirty="0">
                <a:latin typeface="Raleway" pitchFamily="2" charset="77"/>
              </a:rPr>
              <a:t>Etape 4 : Agir et mesurer l’impact</a:t>
            </a:r>
          </a:p>
          <a:p>
            <a:endParaRPr lang="fr-FR" sz="2400" dirty="0">
              <a:latin typeface="Raleway" pitchFamily="2" charset="77"/>
            </a:endParaRPr>
          </a:p>
          <a:p>
            <a:endParaRPr lang="fr-FR" sz="2400" dirty="0">
              <a:latin typeface="Raleway" pitchFamily="2" charset="77"/>
            </a:endParaRPr>
          </a:p>
          <a:p>
            <a:endParaRPr lang="fr-FR" sz="2400" dirty="0">
              <a:latin typeface="Raleway" pitchFamily="2" charset="77"/>
            </a:endParaRPr>
          </a:p>
          <a:p>
            <a:endParaRPr lang="fr-FR" sz="2400" dirty="0">
              <a:latin typeface="Raleway" pitchFamily="2" charset="77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154" name="Picture 10" descr="Detective Sherlock Holmes Profil De Vecteur Icône Clip Art Libres De  Droits, Svg, Vecteurs Et Illustration. Image 52950676">
            <a:extLst>
              <a:ext uri="{FF2B5EF4-FFF2-40B4-BE49-F238E27FC236}">
                <a16:creationId xmlns:a16="http://schemas.microsoft.com/office/drawing/2014/main" id="{754025B6-CE4E-664C-B772-6FA62874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84" y="3090047"/>
            <a:ext cx="22225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4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4A26D1F-A0ED-7FBB-2180-EB50419715DD}"/>
              </a:ext>
            </a:extLst>
          </p:cNvPr>
          <p:cNvSpPr txBox="1"/>
          <p:nvPr/>
        </p:nvSpPr>
        <p:spPr>
          <a:xfrm>
            <a:off x="203913" y="1729946"/>
            <a:ext cx="9567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Raleway" pitchFamily="2" charset="77"/>
              </a:rPr>
              <a:t>Déterminer le périmètre de l’activité  avec la cartographie des flux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1D96AB-DA96-CFDB-C354-2CF309E6BBBC}"/>
              </a:ext>
            </a:extLst>
          </p:cNvPr>
          <p:cNvSpPr txBox="1"/>
          <p:nvPr/>
        </p:nvSpPr>
        <p:spPr>
          <a:xfrm>
            <a:off x="7624119" y="3126606"/>
            <a:ext cx="45428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dirty="0">
                <a:latin typeface="Raleway"/>
              </a:rPr>
              <a:t>Prendre en compte :</a:t>
            </a:r>
          </a:p>
          <a:p>
            <a:pPr>
              <a:defRPr/>
            </a:pPr>
            <a:endParaRPr lang="fr-FR" sz="1400" dirty="0">
              <a:latin typeface="Raleway"/>
            </a:endParaRPr>
          </a:p>
          <a:p>
            <a:pPr marL="285750" indent="-285750">
              <a:buFontTx/>
              <a:buChar char="-"/>
              <a:defRPr/>
            </a:pPr>
            <a:r>
              <a:rPr lang="fr-FR" sz="1400" dirty="0">
                <a:latin typeface="Raleway"/>
              </a:rPr>
              <a:t>tous les flux dont </a:t>
            </a:r>
            <a:r>
              <a:rPr lang="fr-FR" sz="1400" b="1" dirty="0">
                <a:latin typeface="Raleway"/>
              </a:rPr>
              <a:t>votre activité est responsable</a:t>
            </a:r>
          </a:p>
          <a:p>
            <a:pPr>
              <a:defRPr/>
            </a:pPr>
            <a:endParaRPr lang="fr-FR" sz="1400" b="1" dirty="0">
              <a:latin typeface="Raleway"/>
            </a:endParaRPr>
          </a:p>
          <a:p>
            <a:pPr>
              <a:defRPr/>
            </a:pPr>
            <a:r>
              <a:rPr lang="fr-FR" sz="1400" dirty="0">
                <a:latin typeface="Raleway"/>
              </a:rPr>
              <a:t> MAIS AUSSI </a:t>
            </a:r>
          </a:p>
          <a:p>
            <a:pPr>
              <a:defRPr/>
            </a:pPr>
            <a:endParaRPr lang="fr-FR" sz="1400" dirty="0">
              <a:latin typeface="Raleway"/>
            </a:endParaRPr>
          </a:p>
          <a:p>
            <a:pPr marL="285750" indent="-285750">
              <a:buFontTx/>
              <a:buChar char="-"/>
              <a:defRPr/>
            </a:pPr>
            <a:r>
              <a:rPr lang="fr-FR" sz="1400" dirty="0">
                <a:latin typeface="Raleway"/>
              </a:rPr>
              <a:t>les flux dont </a:t>
            </a:r>
            <a:r>
              <a:rPr lang="fr-FR" sz="1400" b="1" dirty="0">
                <a:latin typeface="Raleway"/>
              </a:rPr>
              <a:t>votre activité est dépendante </a:t>
            </a:r>
          </a:p>
          <a:p>
            <a:pPr>
              <a:defRPr/>
            </a:pPr>
            <a:endParaRPr lang="fr-FR" sz="1400" b="1" dirty="0">
              <a:latin typeface="Raleway"/>
            </a:endParaRPr>
          </a:p>
          <a:p>
            <a:pPr>
              <a:defRPr/>
            </a:pPr>
            <a:r>
              <a:rPr lang="fr-FR" sz="1400" b="1" dirty="0">
                <a:latin typeface="Raleway"/>
              </a:rPr>
              <a:t>En amont et en aval</a:t>
            </a:r>
          </a:p>
          <a:p>
            <a:pPr>
              <a:defRPr/>
            </a:pPr>
            <a:endParaRPr lang="fr-FR" sz="1800" b="1" dirty="0">
              <a:solidFill>
                <a:srgbClr val="007784"/>
              </a:solidFill>
              <a:latin typeface="Raleway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5F03F84-E54F-A9D3-D1C3-88A5608AB367}"/>
              </a:ext>
            </a:extLst>
          </p:cNvPr>
          <p:cNvSpPr txBox="1"/>
          <p:nvPr/>
        </p:nvSpPr>
        <p:spPr>
          <a:xfrm>
            <a:off x="0" y="273330"/>
            <a:ext cx="76241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La démarche Bilan Carbone</a:t>
            </a:r>
          </a:p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Se préparer</a:t>
            </a:r>
            <a:endParaRPr lang="fr-FR" sz="2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088226B-2F3B-4A81-B4EB-8320A5DAA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56" y="2449782"/>
            <a:ext cx="7056718" cy="40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4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5F03F84-E54F-A9D3-D1C3-88A5608AB367}"/>
              </a:ext>
            </a:extLst>
          </p:cNvPr>
          <p:cNvSpPr txBox="1"/>
          <p:nvPr/>
        </p:nvSpPr>
        <p:spPr>
          <a:xfrm>
            <a:off x="0" y="273330"/>
            <a:ext cx="76241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Bilan Carbone</a:t>
            </a:r>
          </a:p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Un livre acheté en librairie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23EFEE-3C8E-8893-FEB8-C86253093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4455"/>
            <a:ext cx="5449330" cy="527354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6315DF5-0BE5-A395-3F1B-C4F90192EA37}"/>
              </a:ext>
            </a:extLst>
          </p:cNvPr>
          <p:cNvSpPr txBox="1"/>
          <p:nvPr/>
        </p:nvSpPr>
        <p:spPr>
          <a:xfrm>
            <a:off x="6314303" y="2928551"/>
            <a:ext cx="51033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Raleway" pitchFamily="2" charset="77"/>
              </a:rPr>
              <a:t>Production (fabrication + transport ) = 40%</a:t>
            </a:r>
          </a:p>
          <a:p>
            <a:br>
              <a:rPr lang="fr-FR" sz="2000" dirty="0">
                <a:latin typeface="Raleway" pitchFamily="2" charset="77"/>
              </a:rPr>
            </a:br>
            <a:r>
              <a:rPr lang="fr-FR" sz="2000" dirty="0">
                <a:latin typeface="Raleway" pitchFamily="2" charset="77"/>
              </a:rPr>
              <a:t>Edition + Diffusion + Distribution = 20%</a:t>
            </a:r>
          </a:p>
          <a:p>
            <a:endParaRPr lang="fr-FR" sz="2000" dirty="0">
              <a:latin typeface="Raleway" pitchFamily="2" charset="77"/>
            </a:endParaRPr>
          </a:p>
          <a:p>
            <a:r>
              <a:rPr lang="fr-FR" sz="2000" dirty="0">
                <a:latin typeface="Raleway" pitchFamily="2" charset="77"/>
              </a:rPr>
              <a:t>La librairie = 30% </a:t>
            </a:r>
          </a:p>
          <a:p>
            <a:endParaRPr lang="fr-FR" sz="2000" dirty="0">
              <a:latin typeface="Raleway" pitchFamily="2" charset="77"/>
            </a:endParaRPr>
          </a:p>
          <a:p>
            <a:r>
              <a:rPr lang="fr-FR" sz="2000" dirty="0">
                <a:latin typeface="Raleway" pitchFamily="2" charset="77"/>
              </a:rPr>
              <a:t>Déplacement clients = 10%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21C66B-F7E0-97D2-2A30-D918F40CB3BC}"/>
              </a:ext>
            </a:extLst>
          </p:cNvPr>
          <p:cNvSpPr txBox="1"/>
          <p:nvPr/>
        </p:nvSpPr>
        <p:spPr>
          <a:xfrm>
            <a:off x="514966" y="6430781"/>
            <a:ext cx="4934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Raleway" pitchFamily="2" charset="77"/>
              </a:rPr>
              <a:t>Source : rapport </a:t>
            </a:r>
            <a:r>
              <a:rPr lang="fr-FR" sz="1400" i="1" dirty="0">
                <a:latin typeface="Raleway" pitchFamily="2" charset="77"/>
              </a:rPr>
              <a:t>Décarbonons la culture</a:t>
            </a:r>
            <a:r>
              <a:rPr lang="fr-FR" sz="1400" dirty="0">
                <a:latin typeface="Raleway" pitchFamily="2" charset="77"/>
              </a:rPr>
              <a:t>, The shift </a:t>
            </a:r>
            <a:r>
              <a:rPr lang="fr-FR" sz="1400" dirty="0" err="1">
                <a:latin typeface="Raleway" pitchFamily="2" charset="77"/>
              </a:rPr>
              <a:t>project</a:t>
            </a:r>
            <a:endParaRPr lang="fr-FR" sz="1400" dirty="0"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551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5F03F84-E54F-A9D3-D1C3-88A5608AB367}"/>
              </a:ext>
            </a:extLst>
          </p:cNvPr>
          <p:cNvSpPr txBox="1"/>
          <p:nvPr/>
        </p:nvSpPr>
        <p:spPr>
          <a:xfrm>
            <a:off x="0" y="273330"/>
            <a:ext cx="76241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Bilan Carbone</a:t>
            </a:r>
          </a:p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D’une librairie française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8218442-B545-1007-B598-879AC8904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0"/>
            <a:ext cx="7345017" cy="52705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ED325D2-ECC9-5B2C-12AA-1864D51167EA}"/>
              </a:ext>
            </a:extLst>
          </p:cNvPr>
          <p:cNvSpPr txBox="1"/>
          <p:nvPr/>
        </p:nvSpPr>
        <p:spPr>
          <a:xfrm>
            <a:off x="2470430" y="6430781"/>
            <a:ext cx="2191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Raleway" pitchFamily="2" charset="77"/>
              </a:rPr>
              <a:t>Source </a:t>
            </a:r>
            <a:r>
              <a:rPr lang="fr-FR" sz="1400" i="1" dirty="0">
                <a:latin typeface="Raleway" pitchFamily="2" charset="77"/>
              </a:rPr>
              <a:t>The Shift Project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6BDBFB-F2E5-589D-2C96-8D4F4D124AEA}"/>
              </a:ext>
            </a:extLst>
          </p:cNvPr>
          <p:cNvSpPr txBox="1"/>
          <p:nvPr/>
        </p:nvSpPr>
        <p:spPr>
          <a:xfrm>
            <a:off x="5981656" y="2377400"/>
            <a:ext cx="621034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aleway" pitchFamily="2" charset="77"/>
              </a:rPr>
              <a:t>Librairie taille moyenne, centre ville</a:t>
            </a:r>
          </a:p>
          <a:p>
            <a:pPr algn="ctr"/>
            <a:r>
              <a:rPr lang="fr-FR" dirty="0">
                <a:latin typeface="Raleway" pitchFamily="2" charset="77"/>
              </a:rPr>
              <a:t>700 000 euros de CA</a:t>
            </a:r>
          </a:p>
          <a:p>
            <a:pPr algn="ctr"/>
            <a:r>
              <a:rPr lang="fr-FR" dirty="0">
                <a:latin typeface="Raleway" pitchFamily="2" charset="77"/>
              </a:rPr>
              <a:t>65 000 livres vendus</a:t>
            </a:r>
          </a:p>
          <a:p>
            <a:pPr algn="ctr"/>
            <a:endParaRPr lang="fr-FR" dirty="0">
              <a:latin typeface="Raleway" pitchFamily="2" charset="77"/>
            </a:endParaRPr>
          </a:p>
          <a:p>
            <a:pPr algn="ctr"/>
            <a:endParaRPr lang="fr-FR" dirty="0">
              <a:latin typeface="Raleway" pitchFamily="2" charset="77"/>
            </a:endParaRPr>
          </a:p>
          <a:p>
            <a:pPr algn="ctr"/>
            <a:endParaRPr lang="fr-FR" dirty="0">
              <a:latin typeface="Raleway" pitchFamily="2" charset="77"/>
            </a:endParaRPr>
          </a:p>
          <a:p>
            <a:pPr algn="ctr"/>
            <a:endParaRPr lang="fr-FR" dirty="0">
              <a:latin typeface="Raleway" pitchFamily="2" charset="77"/>
            </a:endParaRPr>
          </a:p>
          <a:p>
            <a:pPr algn="ctr"/>
            <a:r>
              <a:rPr lang="fr-FR" sz="2800" dirty="0">
                <a:latin typeface="Raleway" pitchFamily="2" charset="77"/>
              </a:rPr>
              <a:t>Achats + Mobilité des clients =</a:t>
            </a:r>
          </a:p>
          <a:p>
            <a:pPr algn="ctr"/>
            <a:r>
              <a:rPr lang="fr-FR" sz="2800" dirty="0">
                <a:solidFill>
                  <a:srgbClr val="DF7A49"/>
                </a:solidFill>
                <a:latin typeface="Raleway" pitchFamily="2" charset="77"/>
              </a:rPr>
              <a:t>92 % des émissions de GES</a:t>
            </a:r>
          </a:p>
        </p:txBody>
      </p:sp>
    </p:spTree>
    <p:extLst>
      <p:ext uri="{BB962C8B-B14F-4D97-AF65-F5344CB8AC3E}">
        <p14:creationId xmlns:p14="http://schemas.microsoft.com/office/powerpoint/2010/main" val="370659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5F03F84-E54F-A9D3-D1C3-88A5608AB367}"/>
              </a:ext>
            </a:extLst>
          </p:cNvPr>
          <p:cNvSpPr txBox="1"/>
          <p:nvPr/>
        </p:nvSpPr>
        <p:spPr>
          <a:xfrm>
            <a:off x="185352" y="275623"/>
            <a:ext cx="76241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Bilan Carbone</a:t>
            </a:r>
          </a:p>
          <a:p>
            <a:pPr>
              <a:defRPr/>
            </a:pPr>
            <a:r>
              <a:rPr lang="fr-FR" sz="2800" b="1" dirty="0">
                <a:solidFill>
                  <a:srgbClr val="007784"/>
                </a:solidFill>
                <a:latin typeface="Raleway"/>
              </a:rPr>
              <a:t>GSS et librairie européenne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002324-9FFC-351C-3813-A9C0C73F3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73" y="2613972"/>
            <a:ext cx="5203397" cy="32534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C57A003-C900-19BD-D24C-7D7C02D92A6A}"/>
              </a:ext>
            </a:extLst>
          </p:cNvPr>
          <p:cNvSpPr txBox="1"/>
          <p:nvPr/>
        </p:nvSpPr>
        <p:spPr>
          <a:xfrm>
            <a:off x="6263673" y="6104237"/>
            <a:ext cx="536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Raleway" pitchFamily="2" charset="77"/>
              </a:rPr>
              <a:t>Source Guide EIBF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18126C-DFB1-28B5-B828-FDAFD9F13B1E}"/>
              </a:ext>
            </a:extLst>
          </p:cNvPr>
          <p:cNvSpPr txBox="1"/>
          <p:nvPr/>
        </p:nvSpPr>
        <p:spPr>
          <a:xfrm>
            <a:off x="6351373" y="2051222"/>
            <a:ext cx="5115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Raleway" pitchFamily="2" charset="77"/>
              </a:rPr>
              <a:t>Librairie slovaque Martinus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83B6C2-812D-630B-DCAC-D2E01F533F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284" b="3695"/>
          <a:stretch/>
        </p:blipFill>
        <p:spPr>
          <a:xfrm>
            <a:off x="273449" y="2526685"/>
            <a:ext cx="5654879" cy="320895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A76BBCB-B84F-1715-E742-D0CA01570302}"/>
              </a:ext>
            </a:extLst>
          </p:cNvPr>
          <p:cNvSpPr txBox="1"/>
          <p:nvPr/>
        </p:nvSpPr>
        <p:spPr>
          <a:xfrm>
            <a:off x="1309816" y="6104237"/>
            <a:ext cx="3385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Raleway" pitchFamily="2" charset="77"/>
              </a:rPr>
              <a:t>Source : rapport extra financier Cultura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D3EBC92-DEB0-F818-17EF-6F912258514D}"/>
              </a:ext>
            </a:extLst>
          </p:cNvPr>
          <p:cNvSpPr txBox="1"/>
          <p:nvPr/>
        </p:nvSpPr>
        <p:spPr>
          <a:xfrm>
            <a:off x="273449" y="1442313"/>
            <a:ext cx="6981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Raleway" pitchFamily="2" charset="77"/>
              </a:rPr>
              <a:t>Même constat : les impacts sont les achats et la mobilité</a:t>
            </a:r>
          </a:p>
        </p:txBody>
      </p:sp>
    </p:spTree>
    <p:extLst>
      <p:ext uri="{BB962C8B-B14F-4D97-AF65-F5344CB8AC3E}">
        <p14:creationId xmlns:p14="http://schemas.microsoft.com/office/powerpoint/2010/main" val="15029069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10683</TotalTime>
  <Words>620</Words>
  <Application>Microsoft Office PowerPoint</Application>
  <DocSecurity>0</DocSecurity>
  <PresentationFormat>Grand écran</PresentationFormat>
  <Paragraphs>163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Raleway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librairie et l’écologie</dc:title>
  <dc:subject/>
  <dc:creator>Microsoft Office User</dc:creator>
  <cp:keywords/>
  <dc:description/>
  <cp:lastModifiedBy>Alice Cornu</cp:lastModifiedBy>
  <cp:revision>13</cp:revision>
  <dcterms:created xsi:type="dcterms:W3CDTF">2024-03-19T08:58:52Z</dcterms:created>
  <dcterms:modified xsi:type="dcterms:W3CDTF">2024-05-28T14:40:00Z</dcterms:modified>
  <cp:category/>
  <dc:identifier/>
  <cp:contentStatus/>
  <dc:language/>
  <cp:version/>
</cp:coreProperties>
</file>