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361" r:id="rId3"/>
    <p:sldId id="367" r:id="rId4"/>
    <p:sldId id="510" r:id="rId5"/>
    <p:sldId id="512" r:id="rId6"/>
    <p:sldId id="445" r:id="rId7"/>
    <p:sldId id="443" r:id="rId8"/>
    <p:sldId id="267" r:id="rId9"/>
    <p:sldId id="266" r:id="rId10"/>
    <p:sldId id="500" r:id="rId11"/>
    <p:sldId id="513" r:id="rId12"/>
    <p:sldId id="514" r:id="rId13"/>
    <p:sldId id="515" r:id="rId14"/>
    <p:sldId id="458" r:id="rId15"/>
    <p:sldId id="508" r:id="rId16"/>
    <p:sldId id="501" r:id="rId17"/>
    <p:sldId id="516" r:id="rId18"/>
    <p:sldId id="509" r:id="rId19"/>
    <p:sldId id="511" r:id="rId20"/>
    <p:sldId id="522" r:id="rId21"/>
    <p:sldId id="502" r:id="rId22"/>
    <p:sldId id="517" r:id="rId23"/>
    <p:sldId id="518" r:id="rId24"/>
    <p:sldId id="520" r:id="rId25"/>
    <p:sldId id="459" r:id="rId26"/>
    <p:sldId id="521" r:id="rId27"/>
    <p:sldId id="504" r:id="rId28"/>
    <p:sldId id="505" r:id="rId29"/>
    <p:sldId id="260" r:id="rId3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82143"/>
  </p:normalViewPr>
  <p:slideViewPr>
    <p:cSldViewPr snapToGrid="0" snapToObjects="1">
      <p:cViewPr varScale="1">
        <p:scale>
          <a:sx n="90" d="100"/>
          <a:sy n="90" d="100"/>
        </p:scale>
        <p:origin x="15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FC38F-E246-BE44-B8DB-3D9D7E264340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0616-3605-0645-802F-46F769535F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46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96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76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74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84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06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08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28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86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8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79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46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36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23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58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Convention Citoyenne Climat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25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26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56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48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88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00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latin typeface="Calibri" charset="0"/>
            </a:endParaRPr>
          </a:p>
        </p:txBody>
      </p:sp>
      <p:sp>
        <p:nvSpPr>
          <p:cNvPr id="1300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685750" indent="-263750" eaLnBrk="0" hangingPunct="0">
              <a:defRPr sz="22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055000" indent="-211000" eaLnBrk="0" hangingPunct="0">
              <a:defRPr sz="22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477000" indent="-211000" eaLnBrk="0" hangingPunct="0">
              <a:defRPr sz="22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1898999" indent="-211000" eaLnBrk="0" hangingPunct="0">
              <a:defRPr sz="22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320999" indent="-211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743000" indent="-211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165000" indent="-211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587000" indent="-2110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/>
            <a:fld id="{E30CD877-5A3A-C74B-841E-65A59D64B298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29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25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02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53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87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1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1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236A-0CCA-460B-874F-0D051044B729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6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438A-6738-2F4F-8453-F42331AC93F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F997-23B5-BB43-B68C-3DEEE77292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05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438A-6738-2F4F-8453-F42331AC93F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F997-23B5-BB43-B68C-3DEEE77292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3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438A-6738-2F4F-8453-F42331AC93F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F997-23B5-BB43-B68C-3DEEE77292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00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438A-6738-2F4F-8453-F42331AC93F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F997-23B5-BB43-B68C-3DEEE77292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01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438A-6738-2F4F-8453-F42331AC93F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F997-23B5-BB43-B68C-3DEEE77292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69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438A-6738-2F4F-8453-F42331AC93F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F997-23B5-BB43-B68C-3DEEE77292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438A-6738-2F4F-8453-F42331AC93F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F997-23B5-BB43-B68C-3DEEE77292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18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438A-6738-2F4F-8453-F42331AC93F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F997-23B5-BB43-B68C-3DEEE77292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05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438A-6738-2F4F-8453-F42331AC93F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F997-23B5-BB43-B68C-3DEEE77292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95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438A-6738-2F4F-8453-F42331AC93F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F997-23B5-BB43-B68C-3DEEE77292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56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438A-6738-2F4F-8453-F42331AC93F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F997-23B5-BB43-B68C-3DEEE77292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73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9438A-6738-2F4F-8453-F42331AC93F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F997-23B5-BB43-B68C-3DEEE77292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67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4636854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rf/id/JORFTEXT00004636854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rage-energie-npdc.org/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hyperlink" Target="mailto:bnicoloso@virage-energie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34964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2"/>
                </a:solidFill>
                <a:latin typeface="Century Gothic"/>
                <a:cs typeface="Century Gothic"/>
              </a:rPr>
              <a:t>Pourquoi et comment s’emparer de la sobriété en énergétique en librairie ?</a:t>
            </a:r>
          </a:p>
        </p:txBody>
      </p:sp>
      <p:pic>
        <p:nvPicPr>
          <p:cNvPr id="15" name="Image 14" descr="9.Logo_Virage_plein_rev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78" y="76644"/>
            <a:ext cx="2547760" cy="103447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C8DD39F-A0A5-6048-AC3D-EF8735E67E00}"/>
              </a:ext>
            </a:extLst>
          </p:cNvPr>
          <p:cNvSpPr txBox="1"/>
          <p:nvPr/>
        </p:nvSpPr>
        <p:spPr>
          <a:xfrm>
            <a:off x="686640" y="6412024"/>
            <a:ext cx="777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  <a:latin typeface="Century Gothic"/>
                <a:cs typeface="Century Gothic"/>
              </a:rPr>
              <a:t>15 février 2024</a:t>
            </a:r>
          </a:p>
        </p:txBody>
      </p:sp>
      <p:pic>
        <p:nvPicPr>
          <p:cNvPr id="2" name="Picture 2" descr="C:\Users\virage\Desktop\Virage énergie\RECHERCHE\Représenter la sobriété\la-sobriete-electrique.png">
            <a:extLst>
              <a:ext uri="{FF2B5EF4-FFF2-40B4-BE49-F238E27FC236}">
                <a16:creationId xmlns:a16="http://schemas.microsoft.com/office/drawing/2014/main" id="{0B7950DD-AC1E-0F5B-5A42-0A427BAA2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90" y="2559841"/>
            <a:ext cx="5061336" cy="359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79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1002621" y="217241"/>
            <a:ext cx="7497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Chauffage et sobriété énergétique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104919-EDBD-0399-688D-3E8FA4258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60" y="877914"/>
            <a:ext cx="8884604" cy="56479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800" b="1" u="sng" dirty="0">
                <a:solidFill>
                  <a:schemeClr val="tx2"/>
                </a:solidFill>
              </a:rPr>
              <a:t>Cadre réglementaire</a:t>
            </a:r>
          </a:p>
          <a:p>
            <a:pPr marL="0" indent="0">
              <a:buNone/>
            </a:pPr>
            <a:endParaRPr lang="fr-FR" sz="2800" b="1" u="sng" dirty="0">
              <a:solidFill>
                <a:schemeClr val="tx2"/>
              </a:solidFill>
            </a:endParaRPr>
          </a:p>
          <a:p>
            <a:pPr algn="just"/>
            <a:r>
              <a:rPr lang="fr-FR" sz="2600" dirty="0">
                <a:solidFill>
                  <a:schemeClr val="tx2"/>
                </a:solidFill>
              </a:rPr>
              <a:t>Recommandation nationale de chauffage à 19°C</a:t>
            </a:r>
          </a:p>
          <a:p>
            <a:pPr algn="just"/>
            <a:r>
              <a:rPr lang="fr-FR" sz="2600" dirty="0">
                <a:solidFill>
                  <a:schemeClr val="tx2"/>
                </a:solidFill>
              </a:rPr>
              <a:t>16°C lorsque la durée d’inoccupation est égale ou supérieur à 24h et inférieur à 48h</a:t>
            </a:r>
          </a:p>
          <a:p>
            <a:pPr algn="just"/>
            <a:r>
              <a:rPr lang="fr-FR" sz="2600" dirty="0">
                <a:solidFill>
                  <a:schemeClr val="tx2"/>
                </a:solidFill>
              </a:rPr>
              <a:t>8°C lorsque la durée d’inoccupation est égale ou supérieur à 48h</a:t>
            </a:r>
          </a:p>
          <a:p>
            <a:pPr algn="just"/>
            <a:r>
              <a:rPr lang="fr-FR" sz="2600" dirty="0">
                <a:solidFill>
                  <a:schemeClr val="tx2"/>
                </a:solidFill>
              </a:rPr>
              <a:t>Décret « Portes ouvertes » : obligation de fermeture des portes et fenêtres  des locaux chauffés et refroids donnant sur l’extérieur.</a:t>
            </a:r>
          </a:p>
          <a:p>
            <a:pPr algn="just"/>
            <a:endParaRPr lang="fr-FR" sz="2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fr-FR" sz="2600" dirty="0">
                <a:solidFill>
                  <a:schemeClr val="tx2"/>
                </a:solidFill>
                <a:sym typeface="Wingdings" pitchFamily="2" charset="2"/>
              </a:rPr>
              <a:t> Pas de contrôle car aucune « police de l’énergie » n’a été mise en place sauf pour le décret « Portes ouvertes » sur lequel le maire a autorité</a:t>
            </a:r>
            <a:endParaRPr lang="fr-FR" sz="2600" dirty="0">
              <a:solidFill>
                <a:schemeClr val="tx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C0FF5E-D1FA-9AB2-60BB-BA31DEC2C5CF}"/>
              </a:ext>
            </a:extLst>
          </p:cNvPr>
          <p:cNvSpPr txBox="1"/>
          <p:nvPr/>
        </p:nvSpPr>
        <p:spPr>
          <a:xfrm>
            <a:off x="41736" y="6348161"/>
            <a:ext cx="906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dirty="0">
                <a:hlinkClick r:id="rId3"/>
              </a:rPr>
              <a:t>Décret n°2022-1295 du 5 octobre 2022 relatif à l’obligation de fermeture des ouvrants des bâtiments à usage tertiaire, chauffées ou refroidis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0854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1002621" y="217241"/>
            <a:ext cx="7497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Chauffage et sobriété énergétique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104919-EDBD-0399-688D-3E8FA4258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53" y="1076980"/>
            <a:ext cx="8535293" cy="57578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300" b="1" u="sng" dirty="0">
                <a:solidFill>
                  <a:schemeClr val="tx2"/>
                </a:solidFill>
              </a:rPr>
              <a:t>Quels leviers actionner ?</a:t>
            </a:r>
          </a:p>
          <a:p>
            <a:pPr marL="0" indent="0" algn="just">
              <a:buNone/>
            </a:pPr>
            <a:endParaRPr lang="fr-FR" sz="2800" dirty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</a:rPr>
              <a:t>Fermer les portes + dispositifs d’isolation </a:t>
            </a:r>
            <a:r>
              <a:rPr lang="fr-FR" sz="2800" dirty="0" err="1">
                <a:solidFill>
                  <a:schemeClr val="tx2"/>
                </a:solidFill>
              </a:rPr>
              <a:t>low</a:t>
            </a:r>
            <a:r>
              <a:rPr lang="fr-FR" sz="2800" dirty="0">
                <a:solidFill>
                  <a:schemeClr val="tx2"/>
                </a:solidFill>
              </a:rPr>
              <a:t>-tech (boudins de portes, rideau isolant, film thermique </a:t>
            </a:r>
            <a:r>
              <a:rPr lang="fr-FR" sz="2800" dirty="0" err="1">
                <a:solidFill>
                  <a:schemeClr val="tx2"/>
                </a:solidFill>
              </a:rPr>
              <a:t>anti-froid</a:t>
            </a:r>
            <a:r>
              <a:rPr lang="fr-FR" sz="2800" dirty="0">
                <a:solidFill>
                  <a:schemeClr val="tx2"/>
                </a:solidFill>
              </a:rPr>
              <a:t> pour les fenêtres)</a:t>
            </a:r>
          </a:p>
          <a:p>
            <a:pPr marL="0" indent="0" algn="just">
              <a:buNone/>
            </a:pPr>
            <a:r>
              <a:rPr lang="fr-FR" sz="2800" dirty="0">
                <a:solidFill>
                  <a:schemeClr val="tx2"/>
                </a:solidFill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</a:rPr>
              <a:t>Adoption de tenues vestimentaires chaudes et confortables pour les </a:t>
            </a:r>
            <a:r>
              <a:rPr lang="fr-FR" sz="2800" dirty="0" err="1">
                <a:solidFill>
                  <a:schemeClr val="tx2"/>
                </a:solidFill>
              </a:rPr>
              <a:t>salarié.es</a:t>
            </a:r>
            <a:endParaRPr lang="fr-FR" sz="2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fr-FR" sz="2800" dirty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</a:rPr>
              <a:t>Chauffer uniquement les espaces occupés (attention à porter aux espaces et aux horaires de chauffe)</a:t>
            </a:r>
          </a:p>
          <a:p>
            <a:pPr marL="0" indent="0" algn="just">
              <a:buNone/>
            </a:pPr>
            <a:endParaRPr lang="fr-FR" sz="2800" dirty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</a:rPr>
              <a:t>Mutualisation des bureaux chauffés </a:t>
            </a:r>
          </a:p>
          <a:p>
            <a:pPr marL="0" indent="0" algn="just">
              <a:buNone/>
            </a:pPr>
            <a:endParaRPr lang="fr-FR" sz="2800" dirty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</a:rPr>
              <a:t>Le levier le plus important reste la rénovation thermique des bâtiments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9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1002621" y="217241"/>
            <a:ext cx="7497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Climatisation et sobriété énergétique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104919-EDBD-0399-688D-3E8FA4258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16" y="874465"/>
            <a:ext cx="8407221" cy="4872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u="sng" dirty="0">
                <a:solidFill>
                  <a:schemeClr val="tx2"/>
                </a:solidFill>
              </a:rPr>
              <a:t>Cadre réglementaire</a:t>
            </a:r>
          </a:p>
          <a:p>
            <a:pPr marL="0" indent="0">
              <a:buNone/>
            </a:pPr>
            <a:endParaRPr lang="fr-FR" sz="2800" b="1" u="sng" dirty="0">
              <a:solidFill>
                <a:schemeClr val="tx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C0FF5E-D1FA-9AB2-60BB-BA31DEC2C5CF}"/>
              </a:ext>
            </a:extLst>
          </p:cNvPr>
          <p:cNvSpPr txBox="1"/>
          <p:nvPr/>
        </p:nvSpPr>
        <p:spPr>
          <a:xfrm>
            <a:off x="-14938" y="6273225"/>
            <a:ext cx="906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dirty="0">
                <a:hlinkClick r:id="rId3"/>
              </a:rPr>
              <a:t>Décret n°2022-1295 du 5 octobre 2022 relatif à l’obligation de fermeture des ouvrants des bâtiments à usage tertiaire, chauffées ou refroidis</a:t>
            </a:r>
            <a:endParaRPr lang="fr-FR" sz="1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D97ED2E-0285-44F6-03CC-D7A939EAD18D}"/>
              </a:ext>
            </a:extLst>
          </p:cNvPr>
          <p:cNvSpPr txBox="1"/>
          <p:nvPr/>
        </p:nvSpPr>
        <p:spPr>
          <a:xfrm>
            <a:off x="215612" y="1439707"/>
            <a:ext cx="88247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Recommandation nationale de mise à route de la climatisation au dessus de 26°C</a:t>
            </a:r>
          </a:p>
          <a:p>
            <a:pPr algn="just"/>
            <a:endParaRPr lang="fr-FR" sz="2400" dirty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Décret « Portes ouvertes » : obligation de fermeture des portes et fenêtres  des locaux chauffés et refroids donnant sur l’extérieur.</a:t>
            </a:r>
          </a:p>
          <a:p>
            <a:pPr algn="just"/>
            <a:endParaRPr lang="fr-FR" sz="2400" dirty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Exemption lorsque l’ouverture est rendue nécessaire par les exigences sanitaires de renouvellement d’air intérieur des locaux</a:t>
            </a:r>
          </a:p>
          <a:p>
            <a:pPr algn="just"/>
            <a:endParaRPr lang="fr-FR" sz="2400" dirty="0">
              <a:solidFill>
                <a:schemeClr val="tx2"/>
              </a:solidFill>
            </a:endParaRPr>
          </a:p>
          <a:p>
            <a:pPr algn="just"/>
            <a:r>
              <a:rPr lang="fr-FR" sz="2400" dirty="0">
                <a:solidFill>
                  <a:schemeClr val="tx2"/>
                </a:solidFill>
                <a:sym typeface="Wingdings" pitchFamily="2" charset="2"/>
              </a:rPr>
              <a:t> Contrôle par le </a:t>
            </a:r>
            <a:r>
              <a:rPr lang="fr-FR" sz="2400" dirty="0">
                <a:solidFill>
                  <a:schemeClr val="tx2"/>
                </a:solidFill>
              </a:rPr>
              <a:t>maire avec  mise en demeure de mise en conformité avec la réglementation puis amende de 750€ si non respect de la réglementation</a:t>
            </a:r>
          </a:p>
        </p:txBody>
      </p:sp>
    </p:spTree>
    <p:extLst>
      <p:ext uri="{BB962C8B-B14F-4D97-AF65-F5344CB8AC3E}">
        <p14:creationId xmlns:p14="http://schemas.microsoft.com/office/powerpoint/2010/main" val="3453576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1002621" y="217241"/>
            <a:ext cx="7497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Climatisation et sobriété énergétique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104919-EDBD-0399-688D-3E8FA4258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53" y="1076980"/>
            <a:ext cx="8496747" cy="57578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300" b="1" u="sng" dirty="0">
                <a:solidFill>
                  <a:schemeClr val="tx2"/>
                </a:solidFill>
              </a:rPr>
              <a:t>Quels leviers actionner ?</a:t>
            </a:r>
          </a:p>
          <a:p>
            <a:pPr marL="0" indent="0" algn="just">
              <a:buNone/>
            </a:pPr>
            <a:endParaRPr lang="fr-FR" sz="2800" dirty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</a:rPr>
              <a:t>Gérer les périodes d’aération pour éviter de faire entrer la chaleur + dispositifs d’isolation </a:t>
            </a:r>
            <a:r>
              <a:rPr lang="fr-FR" sz="2800" dirty="0" err="1">
                <a:solidFill>
                  <a:schemeClr val="tx2"/>
                </a:solidFill>
              </a:rPr>
              <a:t>low</a:t>
            </a:r>
            <a:r>
              <a:rPr lang="fr-FR" sz="2800" dirty="0">
                <a:solidFill>
                  <a:schemeClr val="tx2"/>
                </a:solidFill>
              </a:rPr>
              <a:t>-tech (volets et film thermique anti-UV pour les fenêtres)</a:t>
            </a:r>
          </a:p>
          <a:p>
            <a:pPr marL="0" indent="0" algn="just">
              <a:buNone/>
            </a:pPr>
            <a:r>
              <a:rPr lang="fr-FR" sz="2800" dirty="0">
                <a:solidFill>
                  <a:schemeClr val="tx2"/>
                </a:solidFill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</a:rPr>
              <a:t>Adoption de tenues vestimentaires légères et confortables pour les </a:t>
            </a:r>
            <a:r>
              <a:rPr lang="fr-FR" sz="2800" dirty="0" err="1">
                <a:solidFill>
                  <a:schemeClr val="tx2"/>
                </a:solidFill>
              </a:rPr>
              <a:t>salarié.es</a:t>
            </a:r>
            <a:endParaRPr lang="fr-FR" sz="2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fr-FR" sz="2800" dirty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</a:rPr>
              <a:t>Climatiser uniquement les espaces occupés (attention à porter aux espaces et aux horaires de climatisation)</a:t>
            </a:r>
          </a:p>
          <a:p>
            <a:pPr marL="0" indent="0" algn="just">
              <a:buNone/>
            </a:pPr>
            <a:endParaRPr lang="fr-FR" sz="2800" dirty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</a:rPr>
              <a:t>Adapter les horaires d’ouvertures </a:t>
            </a:r>
          </a:p>
          <a:p>
            <a:pPr marL="0" indent="0" algn="just">
              <a:buNone/>
            </a:pPr>
            <a:endParaRPr lang="fr-FR" sz="2800" dirty="0">
              <a:solidFill>
                <a:schemeClr val="tx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</a:rPr>
              <a:t>Le levier le plus important reste la rénovation thermique des bâtiments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1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A2D8F400-FEBF-5829-DF88-4589EE357131}"/>
              </a:ext>
            </a:extLst>
          </p:cNvPr>
          <p:cNvSpPr txBox="1"/>
          <p:nvPr/>
        </p:nvSpPr>
        <p:spPr>
          <a:xfrm>
            <a:off x="251520" y="1383195"/>
            <a:ext cx="862259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u="sng" dirty="0">
                <a:solidFill>
                  <a:schemeClr val="tx2"/>
                </a:solidFill>
              </a:rPr>
              <a:t>Quels leviers actionner ?</a:t>
            </a:r>
          </a:p>
          <a:p>
            <a:pPr algn="just"/>
            <a:endParaRPr lang="fr-FR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Modernisation des installations et recours à des luminaires LED</a:t>
            </a:r>
          </a:p>
          <a:p>
            <a:pPr algn="just"/>
            <a:endParaRPr lang="fr-FR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Éclairer utile &gt; réflexion sur les besoins en éclairage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Veiller à éteindre les luminaires lors des périodes de fermeture de la librairie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400435CA-8F91-1BD7-C662-8B87A21A5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621" y="217241"/>
            <a:ext cx="7497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Éclairage et sobriété énergétique</a:t>
            </a:r>
          </a:p>
        </p:txBody>
      </p:sp>
    </p:spTree>
    <p:extLst>
      <p:ext uri="{BB962C8B-B14F-4D97-AF65-F5344CB8AC3E}">
        <p14:creationId xmlns:p14="http://schemas.microsoft.com/office/powerpoint/2010/main" val="3431148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251520" y="208617"/>
            <a:ext cx="8271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Éclairage nocturne des magasins et vitrines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èglement Local de Publicité :">
            <a:extLst>
              <a:ext uri="{FF2B5EF4-FFF2-40B4-BE49-F238E27FC236}">
                <a16:creationId xmlns:a16="http://schemas.microsoft.com/office/drawing/2014/main" id="{3BDC2250-DA71-D539-2B22-000D87B2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81" y="1012958"/>
            <a:ext cx="8011146" cy="42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12187FC-6BF1-9BB0-BF5B-B8B4D2CDD5AB}"/>
              </a:ext>
            </a:extLst>
          </p:cNvPr>
          <p:cNvSpPr txBox="1"/>
          <p:nvPr/>
        </p:nvSpPr>
        <p:spPr>
          <a:xfrm>
            <a:off x="128588" y="5657671"/>
            <a:ext cx="883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Le Règlement Local de Publicité est le document réglementaire faisant foi à l’échelle locale en matière d’éclairage extérieure des commerces</a:t>
            </a:r>
          </a:p>
        </p:txBody>
      </p:sp>
    </p:spTree>
    <p:extLst>
      <p:ext uri="{BB962C8B-B14F-4D97-AF65-F5344CB8AC3E}">
        <p14:creationId xmlns:p14="http://schemas.microsoft.com/office/powerpoint/2010/main" val="984078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251520" y="208617"/>
            <a:ext cx="8271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Éclairage nocturne des magasins et vitrines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104919-EDBD-0399-688D-3E8FA4258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64" y="908720"/>
            <a:ext cx="8870625" cy="5740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000" b="1" u="sng" dirty="0">
                <a:solidFill>
                  <a:schemeClr val="tx2">
                    <a:lumMod val="75000"/>
                  </a:schemeClr>
                </a:solidFill>
              </a:rPr>
              <a:t>Cadre réglementaire</a:t>
            </a:r>
          </a:p>
          <a:p>
            <a:pPr marL="0" indent="0">
              <a:buNone/>
            </a:pP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Réglementation nationale qui pose des horaires d’extinction précis en fonction du type de dispositif</a:t>
            </a: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Depuis le 1</a:t>
            </a:r>
            <a:r>
              <a:rPr lang="fr-FR" sz="2400" baseline="300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 janvier 2024, le maire assure la police de la publicité </a:t>
            </a:r>
          </a:p>
          <a:p>
            <a:pPr marL="0" indent="0">
              <a:buNone/>
            </a:pP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Pré-enseigne lumineuse 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: extinction entre 1h00 et 6h00 du matin</a:t>
            </a:r>
          </a:p>
          <a:p>
            <a:pPr marL="0" indent="0">
              <a:buNone/>
            </a:pP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Enseigne lumineuse 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: extinction entre 1h00 et 6h00 du matin lorsque l’activité signalée a cessé. Si l’activité cesse entre minuit et 7h00 du matin, l’enseigne lumineuse peut être éteinte 1heure après la fin de l’activité.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- Le mairie peut autoriser les enseignes lumineuses à rester allumées pour certains évènements exceptionnels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- Les enseignes clignotantes sont interdites à l’exception des enseignes de pharmacie ou de tout autre service d’urgence</a:t>
            </a:r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5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251520" y="208617"/>
            <a:ext cx="8271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Éclairage nocturne des magasins et vitrines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104919-EDBD-0399-688D-3E8FA4258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10" y="1085604"/>
            <a:ext cx="8794070" cy="5288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u="sng" dirty="0">
                <a:solidFill>
                  <a:schemeClr val="tx2">
                    <a:lumMod val="75000"/>
                  </a:schemeClr>
                </a:solidFill>
              </a:rPr>
              <a:t>Cadre réglementaire</a:t>
            </a:r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Vitrine de magasin 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: extinction au plus tard 1h00  du matin et rallumage au plus tôt à 7h00 du matin</a:t>
            </a:r>
          </a:p>
          <a:p>
            <a:pPr marL="0" indent="0">
              <a:buNone/>
            </a:pP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Éclairage intérieur des locaux professionnels 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: extinction au plus tard 1h00 après la fin de leur occupation (opération de nettoyage, livraison, maintenance compris). L’éclairage peut être rallumé à partir de 7h00 du matin</a:t>
            </a:r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93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251520" y="208617"/>
            <a:ext cx="8271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Éclairage nocturne des magasins et vitrines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104919-EDBD-0399-688D-3E8FA4258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0" y="1148769"/>
            <a:ext cx="8892480" cy="51061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000" b="1" u="sng" dirty="0">
                <a:solidFill>
                  <a:schemeClr val="tx2">
                    <a:lumMod val="75000"/>
                  </a:schemeClr>
                </a:solidFill>
              </a:rPr>
              <a:t>Cadre réglementaire</a:t>
            </a:r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Sanction en cas de non-respect des horaires d’extinction </a:t>
            </a:r>
          </a:p>
          <a:p>
            <a:pPr marL="0" indent="0">
              <a:buNone/>
            </a:pP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Après constatation du non respect de la réglementation, le maire adresse une demande par lettre recommandée de se conformer à la loi dans un délai de 5 jours.</a:t>
            </a:r>
          </a:p>
          <a:p>
            <a:pPr marL="0" indent="0">
              <a:buNone/>
            </a:pP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Si l’entreprise maintien son éclairage nocturne au-delà de ce délai, elle doit alors payer une astreinte de 200€ par jour et par dispositif (publicité, enseigne, vitrine...).</a:t>
            </a:r>
          </a:p>
          <a:p>
            <a:pPr marL="0" indent="0">
              <a:buNone/>
            </a:pP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Au niveau pénal, l’entreprise encourt une amende de 1500€.</a:t>
            </a:r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3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915237" y="203773"/>
            <a:ext cx="7497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Écrans publicitaires en vitrine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Écrans vitrine : mettre en valeur son point de vente - Digital Instore">
            <a:extLst>
              <a:ext uri="{FF2B5EF4-FFF2-40B4-BE49-F238E27FC236}">
                <a16:creationId xmlns:a16="http://schemas.microsoft.com/office/drawing/2014/main" id="{CAF25AE6-7419-290B-CB83-9D5D53022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00" y="1400175"/>
            <a:ext cx="3908300" cy="3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392E7D3-2935-54EE-F23E-225D20D676CB}"/>
              </a:ext>
            </a:extLst>
          </p:cNvPr>
          <p:cNvSpPr txBox="1"/>
          <p:nvPr/>
        </p:nvSpPr>
        <p:spPr>
          <a:xfrm>
            <a:off x="114301" y="6284895"/>
            <a:ext cx="530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Source : ADEME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E7A7C94-0848-DC6B-FCDF-06C35FB81D51}"/>
              </a:ext>
            </a:extLst>
          </p:cNvPr>
          <p:cNvSpPr txBox="1"/>
          <p:nvPr/>
        </p:nvSpPr>
        <p:spPr>
          <a:xfrm>
            <a:off x="251520" y="1400175"/>
            <a:ext cx="43204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000" dirty="0">
                <a:solidFill>
                  <a:schemeClr val="tx2"/>
                </a:solidFill>
              </a:rPr>
              <a:t>Interroger le besoin : les écrans publicitaires sont-ils indispensables ?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000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dirty="0">
                <a:solidFill>
                  <a:schemeClr val="tx2"/>
                </a:solidFill>
              </a:rPr>
              <a:t>Images fixes ou animées ?</a:t>
            </a:r>
          </a:p>
          <a:p>
            <a:endParaRPr lang="fr-FR" sz="2000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dirty="0">
                <a:solidFill>
                  <a:schemeClr val="tx2"/>
                </a:solidFill>
              </a:rPr>
              <a:t>Impact énergétique non négligeable</a:t>
            </a:r>
          </a:p>
          <a:p>
            <a:endParaRPr lang="fr-FR" sz="2000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dirty="0">
                <a:solidFill>
                  <a:schemeClr val="tx2"/>
                </a:solidFill>
              </a:rPr>
              <a:t>Un écran de 2</a:t>
            </a:r>
            <a:r>
              <a:rPr lang="fr-FR" sz="2000" b="0" i="0" dirty="0">
                <a:solidFill>
                  <a:schemeClr val="tx2"/>
                </a:solidFill>
                <a:effectLst/>
              </a:rPr>
              <a:t>m² consomme autant d’électricité en une année qu’un ménage (hors chauffage et eau chaude) et émet 245 kgCO2/an (en prenant en compte toutes les étapes de son cycle de vie)</a:t>
            </a:r>
            <a:endParaRPr lang="fr-F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0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11256" y="254398"/>
            <a:ext cx="4097567" cy="5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3200"/>
              <a:buFont typeface="Century Gothic"/>
              <a:buNone/>
            </a:pPr>
            <a:r>
              <a:rPr lang="fr-FR" u="none" dirty="0">
                <a:solidFill>
                  <a:srgbClr val="000000"/>
                </a:solidFill>
                <a:latin typeface="Raleway"/>
                <a:ea typeface="Century Gothic"/>
                <a:cs typeface="Century Gothic"/>
                <a:sym typeface="Century Gothic"/>
              </a:rPr>
              <a:t>Virage </a:t>
            </a:r>
            <a:r>
              <a:rPr lang="fr-FR" u="none" dirty="0">
                <a:solidFill>
                  <a:srgbClr val="000000"/>
                </a:solidFill>
                <a:latin typeface="Raleway ExtraLight"/>
                <a:ea typeface="Century Gothic"/>
                <a:cs typeface="Century Gothic"/>
                <a:sym typeface="Century Gothic"/>
              </a:rPr>
              <a:t>Énergie</a:t>
            </a:r>
            <a:endParaRPr u="none" dirty="0">
              <a:solidFill>
                <a:srgbClr val="000000"/>
              </a:solidFill>
              <a:latin typeface="Raleway ExtraLight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0" y="971176"/>
            <a:ext cx="9144000" cy="14942"/>
          </a:xfrm>
          <a:prstGeom prst="line">
            <a:avLst/>
          </a:prstGeom>
          <a:ln w="9525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3"/>
          <p:cNvSpPr txBox="1">
            <a:spLocks/>
          </p:cNvSpPr>
          <p:nvPr/>
        </p:nvSpPr>
        <p:spPr>
          <a:xfrm>
            <a:off x="11256" y="796760"/>
            <a:ext cx="8892480" cy="294952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Blip>
                <a:blip r:embed="rId3"/>
              </a:buBlip>
            </a:pPr>
            <a:endParaRPr lang="fr-FR" sz="2000" b="1" dirty="0"/>
          </a:p>
          <a:p>
            <a:pPr marL="285750" indent="-285750">
              <a:buFont typeface="Arial"/>
              <a:buBlip>
                <a:blip r:embed="rId3"/>
              </a:buBlip>
            </a:pPr>
            <a:r>
              <a:rPr lang="fr-FR" sz="2000" b="1" dirty="0">
                <a:solidFill>
                  <a:srgbClr val="000000"/>
                </a:solidFill>
              </a:rPr>
              <a:t>Recherche-Action </a:t>
            </a:r>
            <a:r>
              <a:rPr lang="fr-FR" sz="2000" dirty="0">
                <a:solidFill>
                  <a:srgbClr val="000000"/>
                </a:solidFill>
              </a:rPr>
              <a:t>et </a:t>
            </a:r>
            <a:r>
              <a:rPr lang="fr-FR" sz="2000" b="1" dirty="0">
                <a:solidFill>
                  <a:srgbClr val="000000"/>
                </a:solidFill>
              </a:rPr>
              <a:t>Accompagnement </a:t>
            </a:r>
            <a:r>
              <a:rPr lang="fr-FR" sz="2000" dirty="0">
                <a:solidFill>
                  <a:srgbClr val="000000"/>
                </a:solidFill>
              </a:rPr>
              <a:t>de territoires dans l’élaboration de stratégie de sobriété</a:t>
            </a:r>
          </a:p>
          <a:p>
            <a:pPr marL="285750" indent="-285750">
              <a:buFont typeface="Arial"/>
              <a:buBlip>
                <a:blip r:embed="rId3"/>
              </a:buBlip>
            </a:pPr>
            <a:r>
              <a:rPr lang="fr-FR" sz="2000" b="1" dirty="0">
                <a:solidFill>
                  <a:srgbClr val="000000"/>
                </a:solidFill>
              </a:rPr>
              <a:t>Expertise</a:t>
            </a:r>
            <a:r>
              <a:rPr lang="fr-FR" sz="2000" dirty="0">
                <a:solidFill>
                  <a:srgbClr val="000000"/>
                </a:solidFill>
              </a:rPr>
              <a:t> transition énergétique, climat, paysages énergétiques, mise en récit territorial</a:t>
            </a:r>
            <a:endParaRPr lang="fr-FR" sz="2000" b="1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Blip>
                <a:blip r:embed="rId3"/>
              </a:buBlip>
            </a:pPr>
            <a:r>
              <a:rPr lang="fr-FR" sz="2000" b="1" dirty="0">
                <a:solidFill>
                  <a:srgbClr val="000000"/>
                </a:solidFill>
              </a:rPr>
              <a:t>Animation </a:t>
            </a:r>
            <a:r>
              <a:rPr lang="fr-FR" sz="2000" dirty="0">
                <a:solidFill>
                  <a:srgbClr val="000000"/>
                </a:solidFill>
              </a:rPr>
              <a:t>de démarche de </a:t>
            </a:r>
            <a:r>
              <a:rPr lang="fr-FR" sz="2000" b="1" dirty="0">
                <a:solidFill>
                  <a:srgbClr val="000000"/>
                </a:solidFill>
              </a:rPr>
              <a:t>prospective</a:t>
            </a:r>
            <a:r>
              <a:rPr lang="fr-FR" sz="2000" dirty="0">
                <a:solidFill>
                  <a:srgbClr val="000000"/>
                </a:solidFill>
              </a:rPr>
              <a:t> et de </a:t>
            </a:r>
            <a:r>
              <a:rPr lang="fr-FR" sz="2000" b="1" dirty="0">
                <a:solidFill>
                  <a:srgbClr val="000000"/>
                </a:solidFill>
              </a:rPr>
              <a:t>co-construction</a:t>
            </a:r>
          </a:p>
          <a:p>
            <a:pPr marL="285750" indent="-285750">
              <a:buFont typeface="Arial"/>
              <a:buBlip>
                <a:blip r:embed="rId3"/>
              </a:buBlip>
            </a:pPr>
            <a:r>
              <a:rPr lang="fr-FR" sz="2000" dirty="0">
                <a:solidFill>
                  <a:srgbClr val="000000"/>
                </a:solidFill>
              </a:rPr>
              <a:t>Élaboration d</a:t>
            </a:r>
            <a:r>
              <a:rPr lang="fr-FR" sz="2000" b="1" dirty="0">
                <a:solidFill>
                  <a:srgbClr val="000000"/>
                </a:solidFill>
              </a:rPr>
              <a:t>’outils pédagogiques </a:t>
            </a:r>
            <a:r>
              <a:rPr lang="fr-FR" sz="2000" dirty="0">
                <a:solidFill>
                  <a:srgbClr val="000000"/>
                </a:solidFill>
              </a:rPr>
              <a:t>sur les enjeux énergie-climat-ressources</a:t>
            </a:r>
          </a:p>
          <a:p>
            <a:pPr marL="285750" indent="-285750">
              <a:buFont typeface="Arial"/>
              <a:buBlip>
                <a:blip r:embed="rId3"/>
              </a:buBlip>
            </a:pPr>
            <a:r>
              <a:rPr lang="fr-FR" sz="2000" b="1" dirty="0">
                <a:solidFill>
                  <a:srgbClr val="000000"/>
                </a:solidFill>
              </a:rPr>
              <a:t>Formation </a:t>
            </a:r>
            <a:r>
              <a:rPr lang="fr-FR" sz="2000" dirty="0">
                <a:solidFill>
                  <a:srgbClr val="000000"/>
                </a:solidFill>
              </a:rPr>
              <a:t>aux enjeux énergie-climat et acculturation à la notion de sobriété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900" y="3938371"/>
            <a:ext cx="1677901" cy="2408470"/>
          </a:xfrm>
          <a:prstGeom prst="rect">
            <a:avLst/>
          </a:prstGeom>
        </p:spPr>
      </p:pic>
      <p:grpSp>
        <p:nvGrpSpPr>
          <p:cNvPr id="22" name="Group 1"/>
          <p:cNvGrpSpPr/>
          <p:nvPr/>
        </p:nvGrpSpPr>
        <p:grpSpPr>
          <a:xfrm>
            <a:off x="0" y="4276728"/>
            <a:ext cx="5317489" cy="1784512"/>
            <a:chOff x="320040" y="1481040"/>
            <a:chExt cx="8502840" cy="2651040"/>
          </a:xfrm>
        </p:grpSpPr>
        <p:sp>
          <p:nvSpPr>
            <p:cNvPr id="23" name="CustomShape 2"/>
            <p:cNvSpPr/>
            <p:nvPr/>
          </p:nvSpPr>
          <p:spPr>
            <a:xfrm>
              <a:off x="4761360" y="1481040"/>
              <a:ext cx="1918080" cy="265104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4" name="CustomShape 3"/>
            <p:cNvSpPr/>
            <p:nvPr/>
          </p:nvSpPr>
          <p:spPr>
            <a:xfrm>
              <a:off x="2557080" y="1505160"/>
              <a:ext cx="1850040" cy="262656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sp>
          <p:nvSpPr>
            <p:cNvPr id="25" name="CustomShape 6"/>
            <p:cNvSpPr/>
            <p:nvPr/>
          </p:nvSpPr>
          <p:spPr>
            <a:xfrm>
              <a:off x="320040" y="1481040"/>
              <a:ext cx="1903320" cy="2651040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fr-FR"/>
            </a:p>
          </p:txBody>
        </p:sp>
        <p:pic>
          <p:nvPicPr>
            <p:cNvPr id="26" name="Image 2"/>
            <p:cNvPicPr/>
            <p:nvPr/>
          </p:nvPicPr>
          <p:blipFill>
            <a:blip r:embed="rId8"/>
            <a:stretch/>
          </p:blipFill>
          <p:spPr>
            <a:xfrm>
              <a:off x="6908760" y="1481040"/>
              <a:ext cx="1914120" cy="265104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pic>
        <p:nvPicPr>
          <p:cNvPr id="11" name="Image 10" descr="9.Logo_Virage_plein_revu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11" y="61941"/>
            <a:ext cx="2239315" cy="90923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84EF24-6290-D543-B059-66ACE448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12" y="3938371"/>
            <a:ext cx="1713077" cy="24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810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251520" y="251718"/>
            <a:ext cx="8477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Usages du numérique et sobriété énergétique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34607B88-10C9-91DB-1E40-29C2F28FA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65649"/>
            <a:ext cx="7772400" cy="582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46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251520" y="251718"/>
            <a:ext cx="8477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Usages du numérique et sobriété énergétique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AE69C3B0-7C0A-AC85-698D-D7DED1142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2432"/>
            <a:ext cx="9144000" cy="54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172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251520" y="251718"/>
            <a:ext cx="8477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Usages du numérique et sobriété énergétique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87D465E3-8707-2CEE-249B-0EB067A5D6BD}"/>
              </a:ext>
            </a:extLst>
          </p:cNvPr>
          <p:cNvSpPr txBox="1"/>
          <p:nvPr/>
        </p:nvSpPr>
        <p:spPr>
          <a:xfrm>
            <a:off x="325884" y="1146563"/>
            <a:ext cx="8492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</a:rPr>
              <a:t>Quels leviers actionner ?</a:t>
            </a:r>
          </a:p>
          <a:p>
            <a:endParaRPr lang="fr-FR" sz="2800" b="1" dirty="0">
              <a:solidFill>
                <a:schemeClr val="tx2"/>
              </a:solidFill>
            </a:endParaRPr>
          </a:p>
          <a:p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DBC02C-6C43-AD63-8B4B-F1875233BAB2}"/>
              </a:ext>
            </a:extLst>
          </p:cNvPr>
          <p:cNvSpPr txBox="1"/>
          <p:nvPr/>
        </p:nvSpPr>
        <p:spPr>
          <a:xfrm>
            <a:off x="325884" y="1839060"/>
            <a:ext cx="86378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800" dirty="0">
                <a:solidFill>
                  <a:schemeClr val="tx2"/>
                </a:solidFill>
              </a:rPr>
              <a:t>S’interroger sur la pertinence du numérique : à quel besoin son usage répond-t-il ?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Réparer, prolonger la durée de vie de l’usage des équipements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Avoir recours au reconditionné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Éteindre les équipements non utilisés &gt; Suppression du mode veille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 Recours aux multiprises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Mettre en place un site web « basse résolution » </a:t>
            </a:r>
          </a:p>
          <a:p>
            <a:r>
              <a:rPr lang="fr-FR" sz="20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3703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8437315C-C37D-4CB2-C96C-4901923FAD19}"/>
              </a:ext>
            </a:extLst>
          </p:cNvPr>
          <p:cNvSpPr txBox="1"/>
          <p:nvPr/>
        </p:nvSpPr>
        <p:spPr>
          <a:xfrm>
            <a:off x="341121" y="1794296"/>
            <a:ext cx="8622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492DAD9C-903B-0CA1-9127-80550709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621" y="217241"/>
            <a:ext cx="7497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Mobilité et sobriété énergétique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12A3A5-857E-51FF-A4F3-CAD32BD70B52}"/>
              </a:ext>
            </a:extLst>
          </p:cNvPr>
          <p:cNvSpPr txBox="1"/>
          <p:nvPr/>
        </p:nvSpPr>
        <p:spPr>
          <a:xfrm>
            <a:off x="98410" y="1443841"/>
            <a:ext cx="8492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</a:rPr>
              <a:t>Tous les déplacements liés à la fréquentation de la librairie (</a:t>
            </a:r>
            <a:r>
              <a:rPr lang="fr-FR" sz="2800" dirty="0" err="1">
                <a:solidFill>
                  <a:schemeClr val="tx2"/>
                </a:solidFill>
              </a:rPr>
              <a:t>salarié.e.s</a:t>
            </a:r>
            <a:r>
              <a:rPr lang="fr-FR" sz="2800" dirty="0">
                <a:solidFill>
                  <a:schemeClr val="tx2"/>
                </a:solidFill>
              </a:rPr>
              <a:t>, fournisseurs, </a:t>
            </a:r>
            <a:r>
              <a:rPr lang="fr-FR" sz="2800" dirty="0" err="1">
                <a:solidFill>
                  <a:schemeClr val="tx2"/>
                </a:solidFill>
              </a:rPr>
              <a:t>client.e.s</a:t>
            </a:r>
            <a:r>
              <a:rPr lang="fr-FR" sz="2800" dirty="0">
                <a:solidFill>
                  <a:schemeClr val="tx2"/>
                </a:solidFill>
              </a:rPr>
              <a:t>) entrent dans le bilan carbone du commerce.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</a:rPr>
              <a:t>Encourager les mobilités décarbonées &gt; non-recours à la voiture individuelle et lutte contre l’</a:t>
            </a:r>
            <a:r>
              <a:rPr lang="fr-FR" sz="2800" dirty="0" err="1">
                <a:solidFill>
                  <a:schemeClr val="tx2"/>
                </a:solidFill>
              </a:rPr>
              <a:t>auto-solisme</a:t>
            </a:r>
            <a:endParaRPr lang="fr-FR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</a:rPr>
              <a:t>Les clients piétons et cyclistes consomment plus que les clients véhiculées (</a:t>
            </a:r>
            <a:r>
              <a:rPr lang="fr-FR" sz="2800" dirty="0" err="1">
                <a:solidFill>
                  <a:schemeClr val="tx2"/>
                </a:solidFill>
              </a:rPr>
              <a:t>Cerema</a:t>
            </a:r>
            <a:r>
              <a:rPr lang="fr-FR" sz="28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5551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8437315C-C37D-4CB2-C96C-4901923FAD19}"/>
              </a:ext>
            </a:extLst>
          </p:cNvPr>
          <p:cNvSpPr txBox="1"/>
          <p:nvPr/>
        </p:nvSpPr>
        <p:spPr>
          <a:xfrm>
            <a:off x="296320" y="1925785"/>
            <a:ext cx="8622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2"/>
                </a:solidFill>
              </a:rPr>
              <a:t>Plan de déplacement interne à l’entreprise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400" dirty="0">
                <a:solidFill>
                  <a:schemeClr val="tx2"/>
                </a:solidFill>
              </a:rPr>
              <a:t>Comment les </a:t>
            </a:r>
            <a:r>
              <a:rPr lang="fr-FR" sz="2400" dirty="0" err="1">
                <a:solidFill>
                  <a:schemeClr val="tx2"/>
                </a:solidFill>
              </a:rPr>
              <a:t>salarié.e.s</a:t>
            </a:r>
            <a:r>
              <a:rPr lang="fr-FR" sz="2400" dirty="0">
                <a:solidFill>
                  <a:schemeClr val="tx2"/>
                </a:solidFill>
              </a:rPr>
              <a:t> assurent les déplacements domicile/travail ? Et les déplacements professionnels ?</a:t>
            </a:r>
          </a:p>
          <a:p>
            <a:pPr algn="just"/>
            <a:endParaRPr lang="fr-FR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 Mise en place d’une prime vélo + installation garage vélo/douche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 Prise en charge des abonnements de transport public supérieure au seuil réglementaire (50% à la charge de l’employeur)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Recours à la visioconférence pour limiter les déplacements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Privilégier les déplacements longue distance par le train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Privilégier le recours au covoiturage </a:t>
            </a:r>
          </a:p>
          <a:p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492DAD9C-903B-0CA1-9127-80550709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621" y="217241"/>
            <a:ext cx="7497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Mobilité et sobriété énergétique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12A3A5-857E-51FF-A4F3-CAD32BD70B52}"/>
              </a:ext>
            </a:extLst>
          </p:cNvPr>
          <p:cNvSpPr txBox="1"/>
          <p:nvPr/>
        </p:nvSpPr>
        <p:spPr>
          <a:xfrm>
            <a:off x="325884" y="1146563"/>
            <a:ext cx="849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chemeClr val="tx2"/>
                </a:solidFill>
              </a:rPr>
              <a:t>Quels leviers actionner ?</a:t>
            </a:r>
          </a:p>
        </p:txBody>
      </p:sp>
    </p:spTree>
    <p:extLst>
      <p:ext uri="{BB962C8B-B14F-4D97-AF65-F5344CB8AC3E}">
        <p14:creationId xmlns:p14="http://schemas.microsoft.com/office/powerpoint/2010/main" val="2038827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8437315C-C37D-4CB2-C96C-4901923FAD19}"/>
              </a:ext>
            </a:extLst>
          </p:cNvPr>
          <p:cNvSpPr txBox="1"/>
          <p:nvPr/>
        </p:nvSpPr>
        <p:spPr>
          <a:xfrm>
            <a:off x="98410" y="1669783"/>
            <a:ext cx="86225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2"/>
                </a:solidFill>
              </a:rPr>
              <a:t>Interroger les pratiques de mobilité des clients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400" dirty="0">
                <a:solidFill>
                  <a:schemeClr val="tx2"/>
                </a:solidFill>
              </a:rPr>
              <a:t> Enquête pour connaître les pratiques de mobilité des clients se rendant en librairie</a:t>
            </a:r>
          </a:p>
          <a:p>
            <a:pPr algn="just"/>
            <a:endParaRPr lang="fr-FR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Installation d’arceaux vélos (ne pas oublier les vélos cargo) – Se rapprocher de la mairie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Installation de dispositifs de stationnement pour trottinettes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Indiquer les bornes de recharge électriques à proximité du magasin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Encourager l’utilisation des mobilités douces (réduction 5%, bons d’achats, invitations à des évènements etc.) cf. pratiques des établissements culturels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492DAD9C-903B-0CA1-9127-80550709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621" y="217241"/>
            <a:ext cx="7497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Mobilité et sobriété énergétique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12A3A5-857E-51FF-A4F3-CAD32BD70B52}"/>
              </a:ext>
            </a:extLst>
          </p:cNvPr>
          <p:cNvSpPr txBox="1"/>
          <p:nvPr/>
        </p:nvSpPr>
        <p:spPr>
          <a:xfrm>
            <a:off x="325884" y="1146563"/>
            <a:ext cx="849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chemeClr val="tx2"/>
                </a:solidFill>
              </a:rPr>
              <a:t>Quels leviers actionner ?</a:t>
            </a:r>
          </a:p>
        </p:txBody>
      </p:sp>
    </p:spTree>
    <p:extLst>
      <p:ext uri="{BB962C8B-B14F-4D97-AF65-F5344CB8AC3E}">
        <p14:creationId xmlns:p14="http://schemas.microsoft.com/office/powerpoint/2010/main" val="2366032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8437315C-C37D-4CB2-C96C-4901923FAD19}"/>
              </a:ext>
            </a:extLst>
          </p:cNvPr>
          <p:cNvSpPr txBox="1"/>
          <p:nvPr/>
        </p:nvSpPr>
        <p:spPr>
          <a:xfrm>
            <a:off x="98410" y="1669783"/>
            <a:ext cx="86225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2"/>
                </a:solidFill>
              </a:rPr>
              <a:t>Interroger les pratiques de mobilité des fournisseurs + livraison des clients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400" dirty="0">
                <a:solidFill>
                  <a:schemeClr val="tx2"/>
                </a:solidFill>
              </a:rPr>
              <a:t> Mobilité carbonée ou décarbonée ?</a:t>
            </a:r>
          </a:p>
          <a:p>
            <a:pPr algn="just"/>
            <a:endParaRPr lang="fr-FR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Cyclo-logistique &gt; installation d’arceaux vélos adaptés et bornes de recharge électrique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Mutualiser les livraisons pour réduire les déplacements</a:t>
            </a:r>
          </a:p>
          <a:p>
            <a:pPr algn="just"/>
            <a:endParaRPr lang="fr-FR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</a:endParaRPr>
          </a:p>
          <a:p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492DAD9C-903B-0CA1-9127-80550709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621" y="217241"/>
            <a:ext cx="7497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Mobilité et sobriété énergétique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12A3A5-857E-51FF-A4F3-CAD32BD70B52}"/>
              </a:ext>
            </a:extLst>
          </p:cNvPr>
          <p:cNvSpPr txBox="1"/>
          <p:nvPr/>
        </p:nvSpPr>
        <p:spPr>
          <a:xfrm>
            <a:off x="325884" y="1146563"/>
            <a:ext cx="8492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chemeClr val="tx2"/>
                </a:solidFill>
              </a:rPr>
              <a:t>Quels leviers actionner ?</a:t>
            </a:r>
          </a:p>
        </p:txBody>
      </p:sp>
    </p:spTree>
    <p:extLst>
      <p:ext uri="{BB962C8B-B14F-4D97-AF65-F5344CB8AC3E}">
        <p14:creationId xmlns:p14="http://schemas.microsoft.com/office/powerpoint/2010/main" val="2225503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823037" y="180281"/>
            <a:ext cx="7497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Choisir son fournisseurs d’énergie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Enercoop, un choix très engagé">
            <a:extLst>
              <a:ext uri="{FF2B5EF4-FFF2-40B4-BE49-F238E27FC236}">
                <a16:creationId xmlns:a16="http://schemas.microsoft.com/office/drawing/2014/main" id="{43796473-BED8-5236-B715-518913560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55" y="3332037"/>
            <a:ext cx="5154793" cy="29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B82486C-A2AB-0C9F-1FDB-C614BEB59172}"/>
              </a:ext>
            </a:extLst>
          </p:cNvPr>
          <p:cNvSpPr txBox="1"/>
          <p:nvPr/>
        </p:nvSpPr>
        <p:spPr>
          <a:xfrm>
            <a:off x="251520" y="1185863"/>
            <a:ext cx="87940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>
                <a:solidFill>
                  <a:schemeClr val="tx2"/>
                </a:solidFill>
              </a:rPr>
              <a:t>Le recours à des énergies carbonées ou des énergies renouvelables n’a pas le même point sur le bilan carbone de la librairie.</a:t>
            </a:r>
          </a:p>
          <a:p>
            <a:endParaRPr lang="fr-FR" sz="2400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>
                <a:solidFill>
                  <a:schemeClr val="tx2"/>
                </a:solidFill>
              </a:rPr>
              <a:t>Le recours à de l’électricité d’origine nucléaire n’est pas une fatalité, des offres 100% renouvelables existent.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E98073C-4D3A-9577-3355-9FB844F1AD97}"/>
              </a:ext>
            </a:extLst>
          </p:cNvPr>
          <p:cNvSpPr txBox="1"/>
          <p:nvPr/>
        </p:nvSpPr>
        <p:spPr>
          <a:xfrm>
            <a:off x="251520" y="4426154"/>
            <a:ext cx="5386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Pour choisir en connaissance de cause </a:t>
            </a:r>
          </a:p>
        </p:txBody>
      </p:sp>
    </p:spTree>
    <p:extLst>
      <p:ext uri="{BB962C8B-B14F-4D97-AF65-F5344CB8AC3E}">
        <p14:creationId xmlns:p14="http://schemas.microsoft.com/office/powerpoint/2010/main" val="3492533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1045483" y="227381"/>
            <a:ext cx="7497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Dispositifs d’accompagnement et aides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>
            <a:extLst>
              <a:ext uri="{FF2B5EF4-FFF2-40B4-BE49-F238E27FC236}">
                <a16:creationId xmlns:a16="http://schemas.microsoft.com/office/drawing/2014/main" id="{8B926DD9-219A-7CFB-9871-F00E3CBB7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789" y="1861662"/>
            <a:ext cx="3637931" cy="228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D56A6AD-A70C-053E-6B47-34B376352CFF}"/>
              </a:ext>
            </a:extLst>
          </p:cNvPr>
          <p:cNvSpPr txBox="1"/>
          <p:nvPr/>
        </p:nvSpPr>
        <p:spPr>
          <a:xfrm>
            <a:off x="5135221" y="4224682"/>
            <a:ext cx="342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Exemple Ville de Lyon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D58180-DC3C-A71F-7CDF-EEF9CDAA6DF0}"/>
              </a:ext>
            </a:extLst>
          </p:cNvPr>
          <p:cNvSpPr txBox="1"/>
          <p:nvPr/>
        </p:nvSpPr>
        <p:spPr>
          <a:xfrm>
            <a:off x="98410" y="1122897"/>
            <a:ext cx="5021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fr-FR" sz="2000" dirty="0">
                <a:solidFill>
                  <a:schemeClr val="tx2"/>
                </a:solidFill>
              </a:rPr>
              <a:t>Mairies et intercommunalités peuvent accompagner les commerçants : prime rénovation thermique et mise en avant des commerces signataires de Chartes Sobriété.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fr-FR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2000" dirty="0">
                <a:solidFill>
                  <a:schemeClr val="tx2"/>
                </a:solidFill>
              </a:rPr>
              <a:t>Dispositifs des Chambres de Commerces et d’Industrie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fr-FR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2000" dirty="0">
                <a:solidFill>
                  <a:schemeClr val="tx2"/>
                </a:solidFill>
              </a:rPr>
              <a:t>Dispositifs des DRAC/Ministère de la Culture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fr-FR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2000" dirty="0">
                <a:solidFill>
                  <a:schemeClr val="tx2"/>
                </a:solidFill>
              </a:rPr>
              <a:t>Dispositifs de l’État : 2 milliards € de prêts verts garantis par l’État pour les investissements d’adaptation et de transition écologique des entreprises. Pour les prêts supérieurs à 200 000€ voir BPI, pour les prêts inférieurs à 200 000€ voir les organismes bancaires</a:t>
            </a:r>
          </a:p>
        </p:txBody>
      </p:sp>
    </p:spTree>
    <p:extLst>
      <p:ext uri="{BB962C8B-B14F-4D97-AF65-F5344CB8AC3E}">
        <p14:creationId xmlns:p14="http://schemas.microsoft.com/office/powerpoint/2010/main" val="495440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4900" y="1876425"/>
            <a:ext cx="1590675" cy="139382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cxnSp>
        <p:nvCxnSpPr>
          <p:cNvPr id="129028" name="Connecteur droit 16"/>
          <p:cNvCxnSpPr>
            <a:cxnSpLocks noChangeShapeType="1"/>
          </p:cNvCxnSpPr>
          <p:nvPr/>
        </p:nvCxnSpPr>
        <p:spPr bwMode="auto">
          <a:xfrm>
            <a:off x="323850" y="836613"/>
            <a:ext cx="8712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9029" name="Connecteur droit 20"/>
          <p:cNvCxnSpPr>
            <a:cxnSpLocks noChangeShapeType="1"/>
          </p:cNvCxnSpPr>
          <p:nvPr/>
        </p:nvCxnSpPr>
        <p:spPr bwMode="auto">
          <a:xfrm>
            <a:off x="476250" y="989013"/>
            <a:ext cx="8712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" name="Rectangle 32"/>
          <p:cNvSpPr/>
          <p:nvPr/>
        </p:nvSpPr>
        <p:spPr>
          <a:xfrm>
            <a:off x="5683250" y="2274888"/>
            <a:ext cx="1585913" cy="139382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pic>
        <p:nvPicPr>
          <p:cNvPr id="1290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13" y="2584718"/>
            <a:ext cx="11303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18" y="410369"/>
            <a:ext cx="93186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3" y="1571626"/>
            <a:ext cx="11287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9" y="371950"/>
            <a:ext cx="1152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4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962" y="350838"/>
            <a:ext cx="11938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50238" y="6021388"/>
            <a:ext cx="569912" cy="474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9042" name="Rectangle 15"/>
          <p:cNvSpPr>
            <a:spLocks noChangeArrowheads="1"/>
          </p:cNvSpPr>
          <p:nvPr/>
        </p:nvSpPr>
        <p:spPr bwMode="auto">
          <a:xfrm>
            <a:off x="1198926" y="1724338"/>
            <a:ext cx="7794625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buClr>
                <a:srgbClr val="4F81BD"/>
              </a:buClr>
            </a:pPr>
            <a:endParaRPr lang="fr-FR" sz="2800" b="1" dirty="0">
              <a:solidFill>
                <a:srgbClr val="002060"/>
              </a:solidFill>
              <a:latin typeface="Open Sans" charset="0"/>
              <a:cs typeface="Open Sans" charset="0"/>
            </a:endParaRPr>
          </a:p>
          <a:p>
            <a:pPr algn="r">
              <a:buClr>
                <a:srgbClr val="4F81BD"/>
              </a:buClr>
            </a:pPr>
            <a:r>
              <a:rPr lang="fr-FR" sz="2800" b="1" dirty="0">
                <a:solidFill>
                  <a:srgbClr val="002060"/>
                </a:solidFill>
                <a:latin typeface="Century Gothic"/>
                <a:cs typeface="Century Gothic"/>
              </a:rPr>
              <a:t>Merci de votre attention</a:t>
            </a:r>
          </a:p>
          <a:p>
            <a:pPr algn="r">
              <a:spcAft>
                <a:spcPts val="1200"/>
              </a:spcAft>
              <a:buClr>
                <a:srgbClr val="4F81BD"/>
              </a:buClr>
            </a:pPr>
            <a:endParaRPr lang="fr-FR" sz="2000" b="1" dirty="0">
              <a:latin typeface="Open Sans" charset="0"/>
              <a:cs typeface="Open Sans" charset="0"/>
            </a:endParaRPr>
          </a:p>
          <a:p>
            <a:pPr algn="r">
              <a:spcAft>
                <a:spcPts val="1200"/>
              </a:spcAft>
              <a:buClr>
                <a:srgbClr val="4F81BD"/>
              </a:buClr>
            </a:pPr>
            <a:r>
              <a:rPr lang="fr-FR" b="1" dirty="0">
                <a:solidFill>
                  <a:srgbClr val="002060"/>
                </a:solidFill>
                <a:latin typeface="Open Sans" charset="0"/>
                <a:cs typeface="Open Sans" charset="0"/>
              </a:rPr>
              <a:t>Virage Énergie </a:t>
            </a:r>
          </a:p>
          <a:p>
            <a:pPr algn="r">
              <a:spcAft>
                <a:spcPts val="1200"/>
              </a:spcAft>
              <a:buClr>
                <a:srgbClr val="4F81BD"/>
              </a:buClr>
            </a:pPr>
            <a:r>
              <a:rPr lang="fr-FR" dirty="0">
                <a:solidFill>
                  <a:srgbClr val="002060"/>
                </a:solidFill>
                <a:latin typeface="Open Sans" charset="0"/>
                <a:cs typeface="Open Sans" charset="0"/>
              </a:rPr>
              <a:t>5 rue Jules de </a:t>
            </a:r>
            <a:r>
              <a:rPr lang="fr-FR" dirty="0" err="1">
                <a:solidFill>
                  <a:srgbClr val="002060"/>
                </a:solidFill>
                <a:latin typeface="Open Sans" charset="0"/>
                <a:cs typeface="Open Sans" charset="0"/>
              </a:rPr>
              <a:t>Vicq</a:t>
            </a:r>
            <a:endParaRPr lang="fr-FR" dirty="0">
              <a:solidFill>
                <a:srgbClr val="002060"/>
              </a:solidFill>
              <a:latin typeface="Open Sans" charset="0"/>
              <a:cs typeface="Open Sans" charset="0"/>
            </a:endParaRPr>
          </a:p>
          <a:p>
            <a:pPr algn="r">
              <a:buClr>
                <a:srgbClr val="4F81BD"/>
              </a:buClr>
            </a:pPr>
            <a:r>
              <a:rPr lang="fr-FR" dirty="0">
                <a:solidFill>
                  <a:srgbClr val="002060"/>
                </a:solidFill>
                <a:latin typeface="Open Sans" charset="0"/>
                <a:cs typeface="Open Sans" charset="0"/>
              </a:rPr>
              <a:t>59000 LILLE</a:t>
            </a:r>
          </a:p>
          <a:p>
            <a:pPr algn="r">
              <a:buClr>
                <a:srgbClr val="4F81BD"/>
              </a:buClr>
            </a:pPr>
            <a:endParaRPr lang="fr-FR" sz="2000" dirty="0">
              <a:latin typeface="Open Sans" charset="0"/>
              <a:cs typeface="Open Sans" charset="0"/>
              <a:hlinkClick r:id="rId8"/>
            </a:endParaRPr>
          </a:p>
          <a:p>
            <a:pPr algn="r">
              <a:buClr>
                <a:srgbClr val="4F81BD"/>
              </a:buClr>
            </a:pPr>
            <a:r>
              <a:rPr lang="fr-FR" dirty="0">
                <a:latin typeface="Open Sans" charset="0"/>
                <a:cs typeface="Open Sans" charset="0"/>
                <a:hlinkClick r:id="rId8"/>
              </a:rPr>
              <a:t>www.virage-energie.org</a:t>
            </a:r>
            <a:r>
              <a:rPr lang="fr-FR" sz="2000" dirty="0">
                <a:latin typeface="Open Sans" charset="0"/>
                <a:cs typeface="Open Sans" charset="0"/>
              </a:rPr>
              <a:t> </a:t>
            </a:r>
          </a:p>
          <a:p>
            <a:pPr algn="r">
              <a:buClr>
                <a:srgbClr val="4F81BD"/>
              </a:buClr>
            </a:pPr>
            <a:endParaRPr lang="fr-FR" sz="2000" dirty="0">
              <a:latin typeface="Open Sans" charset="0"/>
              <a:cs typeface="Open Sans" charset="0"/>
            </a:endParaRPr>
          </a:p>
          <a:p>
            <a:pPr algn="r">
              <a:buClr>
                <a:srgbClr val="4F81BD"/>
              </a:buClr>
            </a:pPr>
            <a:r>
              <a:rPr lang="fr-FR" sz="1600" b="1" dirty="0">
                <a:latin typeface="Open Sans" charset="0"/>
                <a:cs typeface="Open Sans" charset="0"/>
              </a:rPr>
              <a:t>Contact : </a:t>
            </a:r>
            <a:r>
              <a:rPr lang="fr-FR" sz="1600" u="sng" dirty="0">
                <a:solidFill>
                  <a:srgbClr val="0000FF"/>
                </a:solidFill>
                <a:latin typeface="Open Sans" charset="0"/>
                <a:cs typeface="Open Sans" charset="0"/>
                <a:hlinkClick r:id="rId9"/>
              </a:rPr>
              <a:t>bnicoloso</a:t>
            </a:r>
            <a:r>
              <a:rPr lang="fr-FR" sz="1600" dirty="0">
                <a:solidFill>
                  <a:srgbClr val="002060"/>
                </a:solidFill>
                <a:latin typeface="Open Sans" charset="0"/>
                <a:cs typeface="Open Sans" charset="0"/>
                <a:hlinkClick r:id="rId9"/>
              </a:rPr>
              <a:t>@virage-energie.org</a:t>
            </a:r>
            <a:endParaRPr lang="fr-FR" sz="1600" dirty="0">
              <a:solidFill>
                <a:srgbClr val="002060"/>
              </a:solidFill>
              <a:latin typeface="Open Sans" charset="0"/>
              <a:cs typeface="Open Sans" charset="0"/>
            </a:endParaRPr>
          </a:p>
          <a:p>
            <a:pPr algn="r">
              <a:buClr>
                <a:srgbClr val="4F81BD"/>
              </a:buClr>
            </a:pPr>
            <a:r>
              <a:rPr lang="fr-FR" sz="1600" dirty="0">
                <a:solidFill>
                  <a:srgbClr val="002060"/>
                </a:solidFill>
                <a:latin typeface="Open Sans" charset="0"/>
                <a:cs typeface="Open Sans" charset="0"/>
              </a:rPr>
              <a:t>06.70.36.88.51</a:t>
            </a:r>
          </a:p>
          <a:p>
            <a:pPr algn="r">
              <a:buClr>
                <a:srgbClr val="4F81BD"/>
              </a:buClr>
            </a:pPr>
            <a:r>
              <a:rPr lang="fr-FR" sz="1600" dirty="0">
                <a:latin typeface="Open Sans" charset="0"/>
                <a:cs typeface="Open Sans" charset="0"/>
              </a:rPr>
              <a:t> </a:t>
            </a:r>
          </a:p>
        </p:txBody>
      </p:sp>
      <p:pic>
        <p:nvPicPr>
          <p:cNvPr id="20" name="Picture 2" descr="C:\Users\virage\Downloads\9.Logo_Virage_plein_revu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733256"/>
            <a:ext cx="2232248" cy="9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74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1620109" y="266837"/>
            <a:ext cx="4964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r"/>
            <a:r>
              <a:rPr lang="fr-FR" sz="2800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Pourquoi la sobriété ?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 descr="9.Logo_Virage_plein_rev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84176" cy="643227"/>
          </a:xfrm>
          <a:prstGeom prst="rect">
            <a:avLst/>
          </a:prstGeom>
        </p:spPr>
      </p:pic>
      <p:pic>
        <p:nvPicPr>
          <p:cNvPr id="3074" name="Picture 2" descr="Centre Avec | Le « Donut », nouvelle boussole pour l'humanité - Centre Avec">
            <a:extLst>
              <a:ext uri="{FF2B5EF4-FFF2-40B4-BE49-F238E27FC236}">
                <a16:creationId xmlns:a16="http://schemas.microsoft.com/office/drawing/2014/main" id="{7A57EDD3-6E08-C445-AC91-6F9B81D88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08" y="962914"/>
            <a:ext cx="5835025" cy="57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472F09E-3C2C-364C-BDBE-158FE6E7F1BA}"/>
              </a:ext>
            </a:extLst>
          </p:cNvPr>
          <p:cNvSpPr txBox="1"/>
          <p:nvPr/>
        </p:nvSpPr>
        <p:spPr>
          <a:xfrm>
            <a:off x="0" y="6466123"/>
            <a:ext cx="328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Kate </a:t>
            </a:r>
            <a:r>
              <a:rPr lang="fr-FR" dirty="0" err="1"/>
              <a:t>Raworth</a:t>
            </a:r>
            <a:r>
              <a:rPr lang="fr-FR" dirty="0"/>
              <a:t>, Oxfam</a:t>
            </a:r>
          </a:p>
        </p:txBody>
      </p:sp>
    </p:spTree>
    <p:extLst>
      <p:ext uri="{BB962C8B-B14F-4D97-AF65-F5344CB8AC3E}">
        <p14:creationId xmlns:p14="http://schemas.microsoft.com/office/powerpoint/2010/main" val="86795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1002621" y="217241"/>
            <a:ext cx="7497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Comprendre la crise énergétique actuelle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886418F1-408E-56CF-5541-6AF9C65249FB}"/>
              </a:ext>
            </a:extLst>
          </p:cNvPr>
          <p:cNvSpPr txBox="1"/>
          <p:nvPr/>
        </p:nvSpPr>
        <p:spPr>
          <a:xfrm>
            <a:off x="22916" y="1475332"/>
            <a:ext cx="458470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Reprise économique post-covid au printemps 2021  = forte demande énergétique à l’échelle mondiale</a:t>
            </a:r>
          </a:p>
          <a:p>
            <a:pPr algn="just"/>
            <a:endParaRPr lang="fr-FR" sz="24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Déclenchement d’une guerre entre la Russie et l’Ukraine en février 2022 : impact sur l’approvisionnement en gaz de l’Union Européenne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5" name="Picture 2" descr="Est-ce que l'Europe peut se passer du gaz russe? - La Voix du Nord">
            <a:extLst>
              <a:ext uri="{FF2B5EF4-FFF2-40B4-BE49-F238E27FC236}">
                <a16:creationId xmlns:a16="http://schemas.microsoft.com/office/drawing/2014/main" id="{317182FF-6902-131F-8717-44A6ED74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449776"/>
            <a:ext cx="4300537" cy="436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96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1002621" y="217241"/>
            <a:ext cx="7497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Comprendre la crise énergétique actuelle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886418F1-408E-56CF-5541-6AF9C65249FB}"/>
              </a:ext>
            </a:extLst>
          </p:cNvPr>
          <p:cNvSpPr txBox="1"/>
          <p:nvPr/>
        </p:nvSpPr>
        <p:spPr>
          <a:xfrm>
            <a:off x="98410" y="1308771"/>
            <a:ext cx="608807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</a:rPr>
              <a:t>Travaux de maintenance, visites décennales, problèmes de corrosion sur le parc nucléaire français durant l’été et l’automne 2022</a:t>
            </a:r>
          </a:p>
          <a:p>
            <a:pPr algn="just"/>
            <a:endParaRPr lang="fr-FR" sz="20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</a:rPr>
              <a:t>Sécheresses durant l’été 2022 = impacts sur les barrages hydroélectriques</a:t>
            </a:r>
          </a:p>
          <a:p>
            <a:pPr algn="just"/>
            <a:endParaRPr lang="fr-FR" sz="20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</a:rPr>
              <a:t>Retard pris par la France dans le développement des énergies renouvelables (seul pays de l’UE à ne pas avoir atteint les objectifs de 23% d’énergies renouvelables  dans la consommation d’énergie finale &gt; 19%)</a:t>
            </a:r>
          </a:p>
          <a:p>
            <a:endParaRPr lang="fr-FR" sz="2400" dirty="0"/>
          </a:p>
          <a:p>
            <a:r>
              <a:rPr lang="fr-FR" sz="2400" dirty="0">
                <a:solidFill>
                  <a:srgbClr val="FF0000"/>
                </a:solidFill>
              </a:rPr>
              <a:t>= Problème de disponibilité et flambée des prix de l’électricité et du gaz (+120%)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2" name="Picture 2" descr="Environnement : le niveau du lac de Serre-Ponçon au plus bas">
            <a:extLst>
              <a:ext uri="{FF2B5EF4-FFF2-40B4-BE49-F238E27FC236}">
                <a16:creationId xmlns:a16="http://schemas.microsoft.com/office/drawing/2014/main" id="{FFE8CE5B-D1AB-E244-5743-9335C5C61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12" y="4364263"/>
            <a:ext cx="2817808" cy="158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a moitié du parc nucléaire à l'arrêt : les raisons d'une situation inédite">
            <a:extLst>
              <a:ext uri="{FF2B5EF4-FFF2-40B4-BE49-F238E27FC236}">
                <a16:creationId xmlns:a16="http://schemas.microsoft.com/office/drawing/2014/main" id="{526FA3B0-2710-1A01-EA83-FD0B7036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11" y="1233318"/>
            <a:ext cx="2526245" cy="261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62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1107280" y="111063"/>
            <a:ext cx="7497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 de sobriété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826187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9.Logo_Virage_plein_revu.PNG">
            <a:extLst>
              <a:ext uri="{FF2B5EF4-FFF2-40B4-BE49-F238E27FC236}">
                <a16:creationId xmlns:a16="http://schemas.microsoft.com/office/drawing/2014/main" id="{FAC19FD2-566F-5044-8E5C-D08C4DC37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84176" cy="64322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30334E1-E0DE-8659-5D12-61E407640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31" y="908720"/>
            <a:ext cx="4678859" cy="59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ouvernement - Plan &quot;Sobriété énergétique&quot; - Serce">
            <a:extLst>
              <a:ext uri="{FF2B5EF4-FFF2-40B4-BE49-F238E27FC236}">
                <a16:creationId xmlns:a16="http://schemas.microsoft.com/office/drawing/2014/main" id="{995225BE-43ED-26C5-79A0-F6B8266C6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0933"/>
            <a:ext cx="4177937" cy="338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5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1231221" y="251718"/>
            <a:ext cx="7497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Plans de sobriété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9.Logo_Virage_plein_revu.PNG">
            <a:extLst>
              <a:ext uri="{FF2B5EF4-FFF2-40B4-BE49-F238E27FC236}">
                <a16:creationId xmlns:a16="http://schemas.microsoft.com/office/drawing/2014/main" id="{FAC19FD2-566F-5044-8E5C-D08C4DC37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84176" cy="64322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6D6AA81-3F4B-1F3C-644F-CBCFA14C5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2157"/>
            <a:ext cx="9144000" cy="50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5E44243-B771-F55C-FC09-ABB945E79151}"/>
              </a:ext>
            </a:extLst>
          </p:cNvPr>
          <p:cNvSpPr txBox="1"/>
          <p:nvPr/>
        </p:nvSpPr>
        <p:spPr>
          <a:xfrm>
            <a:off x="2042809" y="1025384"/>
            <a:ext cx="4630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</a:rPr>
              <a:t>Gouvernement français</a:t>
            </a:r>
          </a:p>
        </p:txBody>
      </p:sp>
    </p:spTree>
    <p:extLst>
      <p:ext uri="{BB962C8B-B14F-4D97-AF65-F5344CB8AC3E}">
        <p14:creationId xmlns:p14="http://schemas.microsoft.com/office/powerpoint/2010/main" val="83675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1231221" y="251718"/>
            <a:ext cx="7497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800" b="1" dirty="0">
                <a:solidFill>
                  <a:srgbClr val="1F497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Usages et mésusages de l’énergie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 bwMode="auto">
          <a:xfrm>
            <a:off x="457200" y="1094712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51519" y="6435732"/>
            <a:ext cx="3061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entury Gothic"/>
                <a:cs typeface="Century Gothic"/>
              </a:rPr>
              <a:t>Source : Institut négaWatt</a:t>
            </a:r>
          </a:p>
        </p:txBody>
      </p:sp>
      <p:pic>
        <p:nvPicPr>
          <p:cNvPr id="8" name="Image 7" descr="9.Logo_Virage_plein_revu.PNG">
            <a:extLst>
              <a:ext uri="{FF2B5EF4-FFF2-40B4-BE49-F238E27FC236}">
                <a16:creationId xmlns:a16="http://schemas.microsoft.com/office/drawing/2014/main" id="{4141BE9B-8F6A-5D4A-8A93-21C35FE0D1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84176" cy="6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455134" y="2307737"/>
            <a:ext cx="1590456" cy="13941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309190" y="1572195"/>
            <a:ext cx="889248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endParaRPr lang="fr-FR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24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ZoneTexte 3"/>
          <p:cNvSpPr txBox="1">
            <a:spLocks noChangeArrowheads="1"/>
          </p:cNvSpPr>
          <p:nvPr/>
        </p:nvSpPr>
        <p:spPr bwMode="auto">
          <a:xfrm>
            <a:off x="1147310" y="273522"/>
            <a:ext cx="7497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fr-FR" sz="2400" b="1" dirty="0">
                <a:solidFill>
                  <a:schemeClr val="tx2"/>
                </a:solidFill>
                <a:latin typeface="Century Gothic"/>
                <a:ea typeface="Open Sans" panose="020B0606030504020204" pitchFamily="34" charset="0"/>
                <a:cs typeface="Century Gothic"/>
              </a:rPr>
              <a:t>Une complémentarité de leviers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871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Résultat de recherche d'images pour &quot;triptyque négawat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3" y="1188512"/>
            <a:ext cx="8834414" cy="522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9.Logo_Virage_plein_revu.PNG">
            <a:extLst>
              <a:ext uri="{FF2B5EF4-FFF2-40B4-BE49-F238E27FC236}">
                <a16:creationId xmlns:a16="http://schemas.microsoft.com/office/drawing/2014/main" id="{A81D7A1D-D8D3-2C44-A456-DA8E60D404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84176" cy="6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487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18992</TotalTime>
  <Words>1573</Words>
  <Application>Microsoft Macintosh PowerPoint</Application>
  <PresentationFormat>Affichage à l'écran (4:3)</PresentationFormat>
  <Paragraphs>226</Paragraphs>
  <Slides>29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Open Sans</vt:lpstr>
      <vt:lpstr>Raleway</vt:lpstr>
      <vt:lpstr>Raleway ExtraLight</vt:lpstr>
      <vt:lpstr>Wingdings</vt:lpstr>
      <vt:lpstr>Thème Office</vt:lpstr>
      <vt:lpstr>Présentation PowerPoint</vt:lpstr>
      <vt:lpstr>Virage Énergie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Nicoloso</dc:creator>
  <cp:lastModifiedBy>Barbara Nicoloso</cp:lastModifiedBy>
  <cp:revision>187</cp:revision>
  <dcterms:created xsi:type="dcterms:W3CDTF">2021-04-19T15:58:54Z</dcterms:created>
  <dcterms:modified xsi:type="dcterms:W3CDTF">2024-02-09T18:39:30Z</dcterms:modified>
</cp:coreProperties>
</file>