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0691813" cy="7559675"/>
  <p:notesSz cx="68119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D4D8B24-5861-405A-F0FF-E9C951A16204}" name="Laurent DEGETZ" initials="LD" userId="S::l.degetz@auvergnerhonealpes-livre-lecture.org::11ce43a7-835a-4db9-9e14-adc5a89cd77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9509" autoAdjust="0"/>
    <p:restoredTop sz="94245" autoAdjust="0"/>
  </p:normalViewPr>
  <p:slideViewPr>
    <p:cSldViewPr snapToGrid="0">
      <p:cViewPr varScale="1">
        <p:scale>
          <a:sx n="100" d="100"/>
          <a:sy n="100" d="100"/>
        </p:scale>
        <p:origin x="1776" y="96"/>
      </p:cViewPr>
      <p:guideLst>
        <p:guide orient="horz" pos="2381"/>
        <p:guide pos="3368"/>
      </p:guideLst>
    </p:cSldViewPr>
  </p:slideViewPr>
  <p:notesTextViewPr>
    <p:cViewPr>
      <p:scale>
        <a:sx n="3" d="2"/>
        <a:sy n="3" d="2"/>
      </p:scale>
      <p:origin x="-6" y="-18"/>
    </p:cViewPr>
  </p:notesTextViewPr>
  <p:notesViewPr>
    <p:cSldViewPr snapToGrid="0" showGuides="1">
      <p:cViewPr varScale="1">
        <p:scale>
          <a:sx n="77" d="100"/>
          <a:sy n="77" d="100"/>
        </p:scale>
        <p:origin x="40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CAA452-5126-9A40-8575-4C92923074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A8057EF-304C-2BE0-B979-3962AC43DE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E48FD-A9F8-403F-9998-E5722F177B50}" type="datetimeFigureOut">
              <a:rPr lang="fr-FR" smtClean="0"/>
              <a:t>10/09/2025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9102923-94F1-E8B2-A42F-F726300C47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671FF5-D6D8-A5BE-0E91-DB8B819963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F7334-BA4F-428B-8D00-D3BDB4119C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18237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31" userDrawn="1">
          <p15:clr>
            <a:srgbClr val="F26B43"/>
          </p15:clr>
        </p15:guide>
        <p15:guide id="2" pos="2145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DC667-89C3-4A92-A4F0-8F039120AB07}" type="datetimeFigureOut">
              <a:rPr lang="fr-FR" smtClean="0"/>
              <a:t>10/09/2025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3463" y="1243013"/>
            <a:ext cx="47450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ECBFF-3DD8-4636-9501-B6521296E0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581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44563" y="1243013"/>
            <a:ext cx="4745037" cy="33559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Séance enregistrée</a:t>
            </a:r>
          </a:p>
          <a:p>
            <a:r>
              <a:rPr lang="fr-FR" dirty="0"/>
              <a:t>Je me présente</a:t>
            </a:r>
          </a:p>
          <a:p>
            <a:r>
              <a:rPr lang="fr-FR" dirty="0"/>
              <a:t>Emilie </a:t>
            </a:r>
            <a:r>
              <a:rPr lang="fr-FR" dirty="0" err="1"/>
              <a:t>Bollache</a:t>
            </a:r>
            <a:r>
              <a:rPr lang="fr-FR" dirty="0"/>
              <a:t> chargée d’administration cheville ouvrière</a:t>
            </a:r>
          </a:p>
          <a:p>
            <a:r>
              <a:rPr lang="fr-FR" dirty="0"/>
              <a:t>Laure Castell et David </a:t>
            </a:r>
            <a:r>
              <a:rPr lang="fr-FR" dirty="0" err="1"/>
              <a:t>rignault</a:t>
            </a:r>
            <a:endParaRPr lang="fr-FR" dirty="0"/>
          </a:p>
          <a:p>
            <a:r>
              <a:rPr lang="fr-FR" dirty="0"/>
              <a:t>Émargement : nom prénom nom de l’établissement</a:t>
            </a:r>
          </a:p>
          <a:p>
            <a:r>
              <a:rPr lang="fr-FR" dirty="0"/>
              <a:t>Déroulé du temps</a:t>
            </a:r>
          </a:p>
          <a:p>
            <a:r>
              <a:rPr lang="fr-FR" dirty="0"/>
              <a:t>Questions dans le chat et si vraiment pas clair, lever la main.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ECBFF-3DD8-4636-9501-B6521296E0D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444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Transports : demande par mail à JEL avec devis.</a:t>
            </a:r>
          </a:p>
          <a:p>
            <a:endParaRPr lang="fr-FR" dirty="0"/>
          </a:p>
          <a:p>
            <a:r>
              <a:rPr lang="fr-FR" dirty="0"/>
              <a:t>Défraiements : d’où auteurs locaux.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ECBFF-3DD8-4636-9501-B6521296E0D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24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310,47 : tarif recommandé par la Charte des auteurs et illustrateurs jeunesse, association qui regroupe comme son nom l’indique pour la défense.</a:t>
            </a:r>
          </a:p>
          <a:p>
            <a:endParaRPr lang="fr-FR" dirty="0"/>
          </a:p>
          <a:p>
            <a:r>
              <a:rPr lang="fr-FR" dirty="0"/>
              <a:t>NUIMERO DE SIRET </a:t>
            </a:r>
          </a:p>
          <a:p>
            <a:endParaRPr lang="fr-FR" dirty="0"/>
          </a:p>
          <a:p>
            <a:r>
              <a:rPr lang="fr-FR" dirty="0"/>
              <a:t>Libraire : 125 HT</a:t>
            </a:r>
          </a:p>
          <a:p>
            <a:endParaRPr lang="fr-FR" dirty="0"/>
          </a:p>
          <a:p>
            <a:r>
              <a:rPr lang="fr-FR" dirty="0"/>
              <a:t>Effectif classes : on vous demandera, une fois votre dossier validé, la liste des élèves par classe.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ECBFF-3DD8-4636-9501-B6521296E0D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347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Kit en cours de réactualisation.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ECBFF-3DD8-4636-9501-B6521296E0D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751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Intervenant référencé ou pas, pas d’incidence.</a:t>
            </a:r>
          </a:p>
          <a:p>
            <a:endParaRPr lang="fr-FR" dirty="0"/>
          </a:p>
          <a:p>
            <a:r>
              <a:rPr lang="fr-FR" dirty="0"/>
              <a:t>Si référencé : l’indiquer dans PARTENAIRES</a:t>
            </a:r>
          </a:p>
          <a:p>
            <a:r>
              <a:rPr lang="fr-FR" dirty="0"/>
              <a:t>Si </a:t>
            </a:r>
            <a:r>
              <a:rPr lang="fr-FR"/>
              <a:t>pas référencé : AUTRES AINTERVENANTS.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ECBFF-3DD8-4636-9501-B6521296E0D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62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ECBFF-3DD8-4636-9501-B6521296E0D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23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Plan de relance.</a:t>
            </a:r>
          </a:p>
          <a:p>
            <a:r>
              <a:rPr lang="fr-FR" dirty="0"/>
              <a:t>Première édition 2021/22.</a:t>
            </a:r>
          </a:p>
          <a:p>
            <a:r>
              <a:rPr lang="fr-FR" dirty="0"/>
              <a:t>Cette année 5</a:t>
            </a:r>
            <a:r>
              <a:rPr lang="fr-FR" baseline="30000" dirty="0"/>
              <a:t>e</a:t>
            </a:r>
            <a:r>
              <a:rPr lang="fr-FR" dirty="0"/>
              <a:t> édition.</a:t>
            </a:r>
          </a:p>
          <a:p>
            <a:r>
              <a:rPr lang="fr-FR" dirty="0"/>
              <a:t>Qui aura bien lieu malgré le flou autour du </a:t>
            </a:r>
            <a:r>
              <a:rPr lang="fr-FR" dirty="0" err="1"/>
              <a:t>pass</a:t>
            </a:r>
            <a:r>
              <a:rPr lang="fr-FR" dirty="0"/>
              <a:t> Culture.</a:t>
            </a:r>
          </a:p>
          <a:p>
            <a:r>
              <a:rPr lang="fr-FR" dirty="0"/>
              <a:t>Je n’ai pas plus d’information que vous. </a:t>
            </a:r>
          </a:p>
          <a:p>
            <a:r>
              <a:rPr lang="fr-FR" dirty="0"/>
              <a:t>Seule affirmation à ce jour : les classes dont les candidatures seront retenues pourront voir leur projet se réaliser.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ECBFF-3DD8-4636-9501-B6521296E0D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329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4e édition 24-25 :</a:t>
            </a:r>
          </a:p>
          <a:p>
            <a:r>
              <a:rPr lang="fr-FR" dirty="0"/>
              <a:t>248 classes sur les 12 dép. et la Métropole de Lyon.</a:t>
            </a:r>
          </a:p>
          <a:p>
            <a:r>
              <a:rPr lang="fr-FR" dirty="0"/>
              <a:t>6158 élèves</a:t>
            </a:r>
          </a:p>
          <a:p>
            <a:r>
              <a:rPr lang="fr-FR" dirty="0"/>
              <a:t>145 librairies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Succès selon les libraires !</a:t>
            </a:r>
          </a:p>
          <a:p>
            <a:r>
              <a:rPr lang="fr-FR" dirty="0"/>
              <a:t>Variété des livres achetés : manuel de jardinage, guide de cuisine aussi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ECBFF-3DD8-4636-9501-B6521296E0D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665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Filières</a:t>
            </a:r>
          </a:p>
          <a:p>
            <a:endParaRPr lang="fr-FR" dirty="0"/>
          </a:p>
          <a:p>
            <a:r>
              <a:rPr lang="fr-FR" dirty="0"/>
              <a:t>Avec des groupes classes de SPE</a:t>
            </a:r>
          </a:p>
          <a:p>
            <a:endParaRPr lang="fr-FR" dirty="0"/>
          </a:p>
          <a:p>
            <a:r>
              <a:rPr lang="fr-FR" dirty="0"/>
              <a:t>UPE 2 A OK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ECBFF-3DD8-4636-9501-B6521296E0D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761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Libraire : </a:t>
            </a:r>
          </a:p>
          <a:p>
            <a:r>
              <a:rPr lang="fr-FR" dirty="0"/>
              <a:t>- proche de l’établissement (les élèves doivent pouvoir y revenir dans la mesure du possible).</a:t>
            </a:r>
          </a:p>
          <a:p>
            <a:r>
              <a:rPr lang="fr-FR" dirty="0"/>
              <a:t>- Librairie généraliste ou spécialisée !</a:t>
            </a:r>
          </a:p>
          <a:p>
            <a:r>
              <a:rPr lang="fr-FR" dirty="0"/>
              <a:t>- Éviter les maisons de la presse.</a:t>
            </a:r>
          </a:p>
          <a:p>
            <a:r>
              <a:rPr lang="fr-FR" dirty="0"/>
              <a:t>- Annuaire ou </a:t>
            </a:r>
            <a:r>
              <a:rPr lang="fr-FR" dirty="0" err="1"/>
              <a:t>carto</a:t>
            </a:r>
            <a:r>
              <a:rPr lang="fr-FR" dirty="0"/>
              <a:t> pour identifier. On y reviendra.</a:t>
            </a:r>
          </a:p>
          <a:p>
            <a:endParaRPr lang="fr-FR" dirty="0"/>
          </a:p>
          <a:p>
            <a:r>
              <a:rPr lang="fr-FR" dirty="0"/>
              <a:t>Auteur</a:t>
            </a:r>
          </a:p>
          <a:p>
            <a:r>
              <a:rPr lang="fr-FR" dirty="0"/>
              <a:t>Pas forcément un auteur du site auteurs de l’</a:t>
            </a:r>
            <a:r>
              <a:rPr lang="fr-FR" dirty="0" err="1"/>
              <a:t>arall</a:t>
            </a:r>
            <a:r>
              <a:rPr lang="fr-FR" dirty="0"/>
              <a:t> </a:t>
            </a:r>
          </a:p>
          <a:p>
            <a:r>
              <a:rPr lang="fr-FR" dirty="0"/>
              <a:t>Site pour identifier et contacter un auteur.</a:t>
            </a:r>
          </a:p>
          <a:p>
            <a:r>
              <a:rPr lang="fr-FR" dirty="0"/>
              <a:t>Nom pas obligatoire, mais piste et volonté. Car pas forcément d’accord.</a:t>
            </a:r>
          </a:p>
          <a:p>
            <a:r>
              <a:rPr lang="fr-FR" dirty="0"/>
              <a:t>Si changement : nous l’indiquer.</a:t>
            </a:r>
          </a:p>
          <a:p>
            <a:endParaRPr lang="fr-FR" dirty="0"/>
          </a:p>
          <a:p>
            <a:r>
              <a:rPr lang="fr-FR" dirty="0"/>
              <a:t>Ce qui est important dans la construction du projet : qu’il soit construit avec les intervenants.</a:t>
            </a:r>
          </a:p>
          <a:p>
            <a:endParaRPr lang="fr-FR" dirty="0"/>
          </a:p>
          <a:p>
            <a:r>
              <a:rPr lang="fr-FR" dirty="0"/>
              <a:t>LIBRAIRES</a:t>
            </a:r>
          </a:p>
          <a:p>
            <a:r>
              <a:rPr lang="fr-FR" dirty="0"/>
              <a:t>Choix libre des élèves dans leurs achats !</a:t>
            </a:r>
          </a:p>
          <a:p>
            <a:r>
              <a:rPr lang="fr-FR" dirty="0"/>
              <a:t>30€ par élèves : pas possible de mutualiser les montants entre eux !</a:t>
            </a:r>
          </a:p>
          <a:p>
            <a:r>
              <a:rPr lang="fr-FR" dirty="0"/>
              <a:t>Les encourager à acheter des livres pour 30€ / coupler avec </a:t>
            </a:r>
            <a:r>
              <a:rPr lang="fr-FR" dirty="0" err="1"/>
              <a:t>pass</a:t>
            </a:r>
            <a:r>
              <a:rPr lang="fr-FR" dirty="0"/>
              <a:t> région (mais pas sur la facture ARALL / commande lors de la venue, pas avant.</a:t>
            </a:r>
          </a:p>
          <a:p>
            <a:r>
              <a:rPr lang="fr-FR" dirty="0"/>
              <a:t>EXCLU JEU, MARQUE PAGE, CARTE POSTALE…</a:t>
            </a:r>
          </a:p>
          <a:p>
            <a:r>
              <a:rPr lang="fr-FR" dirty="0"/>
              <a:t>VISITE LIBRAIRE : scinder la classe. Ouverture avec ou sans publics.</a:t>
            </a:r>
          </a:p>
          <a:p>
            <a:r>
              <a:rPr lang="fr-FR" dirty="0"/>
              <a:t>PREPARER AVEC LES ENSEIGNANTS.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ECBFF-3DD8-4636-9501-B6521296E0D6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8420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Médiathèques, archives, biblio</a:t>
            </a:r>
          </a:p>
          <a:p>
            <a:r>
              <a:rPr lang="fr-FR" dirty="0"/>
              <a:t>Lieux publics </a:t>
            </a:r>
          </a:p>
          <a:p>
            <a:r>
              <a:rPr lang="fr-FR" dirty="0"/>
              <a:t>Autre rapport au livre</a:t>
            </a:r>
          </a:p>
          <a:p>
            <a:r>
              <a:rPr lang="fr-FR" dirty="0"/>
              <a:t>Passion à partager</a:t>
            </a:r>
          </a:p>
          <a:p>
            <a:endParaRPr lang="fr-FR" dirty="0"/>
          </a:p>
          <a:p>
            <a:r>
              <a:rPr lang="fr-FR" dirty="0"/>
              <a:t>Demander conseil  à ARALL</a:t>
            </a:r>
          </a:p>
          <a:p>
            <a:r>
              <a:rPr lang="fr-FR" dirty="0"/>
              <a:t>Préciser dans son dossier pour meilleure cohérence du projet.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ECBFF-3DD8-4636-9501-B6521296E0D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22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Tout dossier déposé n’est pas retenu.</a:t>
            </a:r>
          </a:p>
          <a:p>
            <a:r>
              <a:rPr lang="fr-FR" dirty="0"/>
              <a:t>Mais tout dossier retenu sera financé.</a:t>
            </a:r>
          </a:p>
          <a:p>
            <a:endParaRPr lang="fr-FR" dirty="0"/>
          </a:p>
          <a:p>
            <a:r>
              <a:rPr lang="fr-FR" dirty="0"/>
              <a:t>Critères :</a:t>
            </a:r>
          </a:p>
          <a:p>
            <a:pPr marL="285750" indent="-285750">
              <a:buFontTx/>
              <a:buChar char="-"/>
            </a:pPr>
            <a:r>
              <a:rPr lang="fr-FR" dirty="0"/>
              <a:t>Cohérence du projet dont l’objectif principal est la découverte de la chaine du livre.</a:t>
            </a:r>
          </a:p>
          <a:p>
            <a:pPr marL="285750" indent="-285750">
              <a:buFontTx/>
              <a:buChar char="-"/>
            </a:pPr>
            <a:r>
              <a:rPr lang="fr-FR" dirty="0"/>
              <a:t>Équité territoriale (12 </a:t>
            </a:r>
            <a:r>
              <a:rPr lang="fr-FR" dirty="0" err="1"/>
              <a:t>Dép</a:t>
            </a:r>
            <a:r>
              <a:rPr lang="fr-FR" dirty="0"/>
              <a:t> + Métropole)</a:t>
            </a:r>
          </a:p>
          <a:p>
            <a:pPr marL="0" indent="0">
              <a:buFontTx/>
              <a:buNone/>
            </a:pPr>
            <a:r>
              <a:rPr lang="fr-FR" dirty="0"/>
              <a:t>- Établissements prioritaires : géographiquement éloignés des lieux de culture.</a:t>
            </a:r>
          </a:p>
          <a:p>
            <a:pPr marL="285750" indent="-285750">
              <a:buFontTx/>
              <a:buChar char="-"/>
            </a:pPr>
            <a:r>
              <a:rPr lang="fr-FR" dirty="0"/>
              <a:t>Établissements pro et agricole.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ECBFF-3DD8-4636-9501-B6521296E0D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749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Contact avec le libraire : OBLIGATOIRE.</a:t>
            </a:r>
          </a:p>
          <a:p>
            <a:r>
              <a:rPr lang="fr-FR" dirty="0"/>
              <a:t>Pour que le libraire puise accepter ou pas.</a:t>
            </a:r>
          </a:p>
          <a:p>
            <a:r>
              <a:rPr lang="fr-FR" dirty="0"/>
              <a:t>Si il a trop de demandes, si il a la capacité humaine de recevoir les classes, si il peut trouver un horaire adapté 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ECBFF-3DD8-4636-9501-B6521296E0D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697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480€ : offre </a:t>
            </a:r>
            <a:r>
              <a:rPr lang="fr-FR" dirty="0" err="1"/>
              <a:t>pass</a:t>
            </a:r>
            <a:r>
              <a:rPr lang="fr-FR" dirty="0"/>
              <a:t> Culture réduite de 650 à 480 au vu du contexte.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ECBFF-3DD8-4636-9501-B6521296E0D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69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contact@arall.org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6">
            <a:extLst>
              <a:ext uri="{FF2B5EF4-FFF2-40B4-BE49-F238E27FC236}">
                <a16:creationId xmlns:a16="http://schemas.microsoft.com/office/drawing/2014/main" id="{027BED00-6ECD-D5A4-89BB-CE49C5C604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899" y="813597"/>
            <a:ext cx="4340860" cy="814555"/>
          </a:xfrm>
          <a:prstGeom prst="rect">
            <a:avLst/>
          </a:prstGeom>
        </p:spPr>
      </p:pic>
      <p:sp>
        <p:nvSpPr>
          <p:cNvPr id="16" name="Titre 15">
            <a:extLst>
              <a:ext uri="{FF2B5EF4-FFF2-40B4-BE49-F238E27FC236}">
                <a16:creationId xmlns:a16="http://schemas.microsoft.com/office/drawing/2014/main" id="{B42749C4-B5FB-F111-BEB6-6B29715F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793" y="3199504"/>
            <a:ext cx="9060639" cy="1160666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7" name="Graphique 16">
            <a:extLst>
              <a:ext uri="{FF2B5EF4-FFF2-40B4-BE49-F238E27FC236}">
                <a16:creationId xmlns:a16="http://schemas.microsoft.com/office/drawing/2014/main" id="{AD7059E9-0037-E048-D14F-A1777ACD29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-683"/>
          <a:stretch/>
        </p:blipFill>
        <p:spPr>
          <a:xfrm>
            <a:off x="7201814" y="6401981"/>
            <a:ext cx="2674800" cy="1180122"/>
          </a:xfrm>
          <a:prstGeom prst="rect">
            <a:avLst/>
          </a:prstGeom>
        </p:spPr>
      </p:pic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0E5427F2-B11C-EDC4-347C-5E392008AE6A}"/>
              </a:ext>
            </a:extLst>
          </p:cNvPr>
          <p:cNvSpPr txBox="1">
            <a:spLocks/>
          </p:cNvSpPr>
          <p:nvPr userDrawn="1"/>
        </p:nvSpPr>
        <p:spPr>
          <a:xfrm>
            <a:off x="2251243" y="6474027"/>
            <a:ext cx="3095457" cy="272052"/>
          </a:xfrm>
          <a:prstGeom prst="rect">
            <a:avLst/>
          </a:prstGeom>
        </p:spPr>
        <p:txBody>
          <a:bodyPr/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5421307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texte _ 2 lig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5">
            <a:extLst>
              <a:ext uri="{FF2B5EF4-FFF2-40B4-BE49-F238E27FC236}">
                <a16:creationId xmlns:a16="http://schemas.microsoft.com/office/drawing/2014/main" id="{722CB7DB-2A38-F97F-93EF-88E5FB77A7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058" y="4941202"/>
            <a:ext cx="9744109" cy="2145599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67093" y="7157192"/>
            <a:ext cx="851662" cy="402483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200"/>
            </a:lvl1pPr>
          </a:lstStyle>
          <a:p>
            <a:fld id="{917913C5-E08D-485B-BEDF-0AFB87FCC5C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886925B6-F801-B444-84F5-C96492EA00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058" y="469498"/>
            <a:ext cx="2520000" cy="472874"/>
          </a:xfrm>
          <a:prstGeom prst="rect">
            <a:avLst/>
          </a:prstGeom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6A4F1BAB-1D10-E0CE-7131-E053681C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58" y="1362210"/>
            <a:ext cx="9745696" cy="468557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922AE09B-15E5-2228-275D-28DBC4B61A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3058" y="2322080"/>
            <a:ext cx="9745696" cy="214560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76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- textes _ 4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5">
            <a:extLst>
              <a:ext uri="{FF2B5EF4-FFF2-40B4-BE49-F238E27FC236}">
                <a16:creationId xmlns:a16="http://schemas.microsoft.com/office/drawing/2014/main" id="{8BAEC516-9CF3-AA24-E0BC-4183104781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8312" y="4941201"/>
            <a:ext cx="4635526" cy="21456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67093" y="7157192"/>
            <a:ext cx="851662" cy="402483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200"/>
            </a:lvl1pPr>
          </a:lstStyle>
          <a:p>
            <a:fld id="{917913C5-E08D-485B-BEDF-0AFB87FCC5C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886925B6-F801-B444-84F5-C96492EA00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058" y="469498"/>
            <a:ext cx="2520000" cy="472874"/>
          </a:xfrm>
          <a:prstGeom prst="rect">
            <a:avLst/>
          </a:prstGeom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6A4F1BAB-1D10-E0CE-7131-E053681C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58" y="1362210"/>
            <a:ext cx="9745696" cy="468557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922AE09B-15E5-2228-275D-28DBC4B61A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3058" y="2322080"/>
            <a:ext cx="4635526" cy="214560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2" name="Espace réservé du texte 15">
            <a:extLst>
              <a:ext uri="{FF2B5EF4-FFF2-40B4-BE49-F238E27FC236}">
                <a16:creationId xmlns:a16="http://schemas.microsoft.com/office/drawing/2014/main" id="{15A85AF3-5A2B-D638-0305-C3D7143380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81642" y="2312426"/>
            <a:ext cx="4635526" cy="21456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118B24F-7952-07AE-4B8D-F0140391F1A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87975" y="4941201"/>
            <a:ext cx="4635526" cy="214560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8487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s - images _ 4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67093" y="7157192"/>
            <a:ext cx="851662" cy="402483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200"/>
            </a:lvl1pPr>
          </a:lstStyle>
          <a:p>
            <a:fld id="{917913C5-E08D-485B-BEDF-0AFB87FCC5C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886925B6-F801-B444-84F5-C96492EA00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058" y="469498"/>
            <a:ext cx="2520000" cy="472874"/>
          </a:xfrm>
          <a:prstGeom prst="rect">
            <a:avLst/>
          </a:prstGeom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6A4F1BAB-1D10-E0CE-7131-E053681C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58" y="1362210"/>
            <a:ext cx="9745696" cy="468557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922AE09B-15E5-2228-275D-28DBC4B61A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3058" y="4939537"/>
            <a:ext cx="4635526" cy="214560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118B24F-7952-07AE-4B8D-F0140391F1A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81642" y="2312352"/>
            <a:ext cx="4635526" cy="214560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texte 15">
            <a:extLst>
              <a:ext uri="{FF2B5EF4-FFF2-40B4-BE49-F238E27FC236}">
                <a16:creationId xmlns:a16="http://schemas.microsoft.com/office/drawing/2014/main" id="{ED24495A-0C3A-0E02-D1EE-50FBD1432E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3058" y="2312352"/>
            <a:ext cx="4635526" cy="21456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15">
            <a:extLst>
              <a:ext uri="{FF2B5EF4-FFF2-40B4-BE49-F238E27FC236}">
                <a16:creationId xmlns:a16="http://schemas.microsoft.com/office/drawing/2014/main" id="{40C2B8AA-57E7-86A1-6B2B-454761DC5A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81642" y="4939537"/>
            <a:ext cx="4635526" cy="21456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00092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e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6">
            <a:extLst>
              <a:ext uri="{FF2B5EF4-FFF2-40B4-BE49-F238E27FC236}">
                <a16:creationId xmlns:a16="http://schemas.microsoft.com/office/drawing/2014/main" id="{027BED00-6ECD-D5A4-89BB-CE49C5C604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899" y="813597"/>
            <a:ext cx="4340860" cy="814555"/>
          </a:xfrm>
          <a:prstGeom prst="rect">
            <a:avLst/>
          </a:prstGeom>
        </p:spPr>
      </p:pic>
      <p:sp>
        <p:nvSpPr>
          <p:cNvPr id="16" name="Titre 15">
            <a:extLst>
              <a:ext uri="{FF2B5EF4-FFF2-40B4-BE49-F238E27FC236}">
                <a16:creationId xmlns:a16="http://schemas.microsoft.com/office/drawing/2014/main" id="{B42749C4-B5FB-F111-BEB6-6B29715FEC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793" y="3009004"/>
            <a:ext cx="9060639" cy="543821"/>
          </a:xfrm>
          <a:prstGeom prst="rect">
            <a:avLst/>
          </a:prstGeom>
        </p:spPr>
        <p:txBody>
          <a:bodyPr anchor="ctr"/>
          <a:lstStyle>
            <a:lvl1pPr algn="ctr">
              <a:defRPr sz="2400"/>
            </a:lvl1pPr>
          </a:lstStyle>
          <a:p>
            <a:r>
              <a:rPr lang="fr-FR" dirty="0"/>
              <a:t>Merci pour votre attention !</a:t>
            </a:r>
          </a:p>
        </p:txBody>
      </p:sp>
      <p:pic>
        <p:nvPicPr>
          <p:cNvPr id="17" name="Graphique 16">
            <a:extLst>
              <a:ext uri="{FF2B5EF4-FFF2-40B4-BE49-F238E27FC236}">
                <a16:creationId xmlns:a16="http://schemas.microsoft.com/office/drawing/2014/main" id="{AD7059E9-0037-E048-D14F-A1777ACD29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976"/>
          <a:stretch/>
        </p:blipFill>
        <p:spPr>
          <a:xfrm>
            <a:off x="7201814" y="6399009"/>
            <a:ext cx="2674800" cy="1160666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3B063DE8-EAE0-7D00-F809-16FCA9D172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5199" y="7152875"/>
            <a:ext cx="157710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000000"/>
                </a:solidFill>
              </a:defRPr>
            </a:lvl1pPr>
          </a:lstStyle>
          <a:p>
            <a:fld id="{04A7963D-6EC7-462B-AC00-92D28B87F19E}" type="datetimeFigureOut">
              <a:rPr lang="fr-FR" smtClean="0"/>
              <a:pPr/>
              <a:t>10/09/2025</a:t>
            </a:fld>
            <a:endParaRPr lang="fr-FR" dirty="0"/>
          </a:p>
        </p:txBody>
      </p:sp>
      <p:sp>
        <p:nvSpPr>
          <p:cNvPr id="2" name="Titre 15">
            <a:extLst>
              <a:ext uri="{FF2B5EF4-FFF2-40B4-BE49-F238E27FC236}">
                <a16:creationId xmlns:a16="http://schemas.microsoft.com/office/drawing/2014/main" id="{19F7B1D8-428A-5B7D-6C65-6A12C082D12B}"/>
              </a:ext>
            </a:extLst>
          </p:cNvPr>
          <p:cNvSpPr txBox="1">
            <a:spLocks/>
          </p:cNvSpPr>
          <p:nvPr userDrawn="1"/>
        </p:nvSpPr>
        <p:spPr>
          <a:xfrm>
            <a:off x="814792" y="4041241"/>
            <a:ext cx="9060639" cy="814555"/>
          </a:xfrm>
          <a:prstGeom prst="rect">
            <a:avLst/>
          </a:prstGeom>
        </p:spPr>
        <p:txBody>
          <a:bodyPr anchor="ctr"/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5300"/>
              </a:spcBef>
            </a:pPr>
            <a:r>
              <a:rPr lang="fr-FR" sz="1800" kern="100" dirty="0">
                <a:latin typeface="IBM Plex Sans" panose="020B050305020300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25 rue Chazière, 69004 Lyon</a:t>
            </a:r>
            <a:br>
              <a:rPr lang="fr-FR" sz="1800" kern="100" dirty="0">
                <a:latin typeface="IBM Plex Sans" panose="020B050305020300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fr-FR" sz="1800" kern="100" dirty="0">
                <a:latin typeface="IBM Plex Sans" panose="020B050305020300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04.78.39.58.87</a:t>
            </a:r>
            <a:br>
              <a:rPr lang="fr-FR" sz="1800" kern="100" dirty="0">
                <a:latin typeface="IBM Plex Sans" panose="020B050305020300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fr-FR" sz="1800" kern="100" dirty="0">
                <a:solidFill>
                  <a:srgbClr val="467886"/>
                </a:solidFill>
                <a:latin typeface="IBM Plex Sans" panose="020B0503050203000203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contact@arall.org</a:t>
            </a:r>
            <a:endParaRPr lang="fr-FR" sz="1800" kern="100" dirty="0">
              <a:latin typeface="IBM Plex Sans" panose="020B050305020300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036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>
            <a:extLst>
              <a:ext uri="{FF2B5EF4-FFF2-40B4-BE49-F238E27FC236}">
                <a16:creationId xmlns:a16="http://schemas.microsoft.com/office/drawing/2014/main" id="{BA3602FB-A0AB-80D8-65D7-3CFC47180887}"/>
              </a:ext>
            </a:extLst>
          </p:cNvPr>
          <p:cNvGrpSpPr/>
          <p:nvPr userDrawn="1"/>
        </p:nvGrpSpPr>
        <p:grpSpPr>
          <a:xfrm>
            <a:off x="0" y="0"/>
            <a:ext cx="10691813" cy="7559675"/>
            <a:chOff x="0" y="0"/>
            <a:chExt cx="10691813" cy="7559675"/>
          </a:xfrm>
        </p:grpSpPr>
        <p:pic>
          <p:nvPicPr>
            <p:cNvPr id="4" name="Graphique 3">
              <a:extLst>
                <a:ext uri="{FF2B5EF4-FFF2-40B4-BE49-F238E27FC236}">
                  <a16:creationId xmlns:a16="http://schemas.microsoft.com/office/drawing/2014/main" id="{19960FEF-23DE-15B2-203C-B082A35A34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81199"/>
            <a:stretch/>
          </p:blipFill>
          <p:spPr>
            <a:xfrm>
              <a:off x="701" y="0"/>
              <a:ext cx="815199" cy="813600"/>
            </a:xfrm>
            <a:prstGeom prst="rect">
              <a:avLst/>
            </a:prstGeom>
          </p:spPr>
        </p:pic>
        <p:pic>
          <p:nvPicPr>
            <p:cNvPr id="8" name="Graphique 7">
              <a:extLst>
                <a:ext uri="{FF2B5EF4-FFF2-40B4-BE49-F238E27FC236}">
                  <a16:creationId xmlns:a16="http://schemas.microsoft.com/office/drawing/2014/main" id="{93B5A334-A264-45CF-5E93-C39D6DA6B9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81199"/>
            <a:stretch/>
          </p:blipFill>
          <p:spPr>
            <a:xfrm>
              <a:off x="9876614" y="0"/>
              <a:ext cx="815199" cy="813600"/>
            </a:xfrm>
            <a:prstGeom prst="rect">
              <a:avLst/>
            </a:prstGeom>
          </p:spPr>
        </p:pic>
        <p:pic>
          <p:nvPicPr>
            <p:cNvPr id="9" name="Graphique 8">
              <a:extLst>
                <a:ext uri="{FF2B5EF4-FFF2-40B4-BE49-F238E27FC236}">
                  <a16:creationId xmlns:a16="http://schemas.microsoft.com/office/drawing/2014/main" id="{A0D86DF7-9117-90CE-7886-A2BC433EE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81199"/>
            <a:stretch/>
          </p:blipFill>
          <p:spPr>
            <a:xfrm>
              <a:off x="9876613" y="6746075"/>
              <a:ext cx="815199" cy="813600"/>
            </a:xfrm>
            <a:prstGeom prst="rect">
              <a:avLst/>
            </a:prstGeom>
          </p:spPr>
        </p:pic>
        <p:pic>
          <p:nvPicPr>
            <p:cNvPr id="13" name="Graphique 12">
              <a:extLst>
                <a:ext uri="{FF2B5EF4-FFF2-40B4-BE49-F238E27FC236}">
                  <a16:creationId xmlns:a16="http://schemas.microsoft.com/office/drawing/2014/main" id="{FD5CFA0B-7B1F-DA6C-EAAE-24A8739F0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81228"/>
            <a:stretch/>
          </p:blipFill>
          <p:spPr>
            <a:xfrm>
              <a:off x="0" y="0"/>
              <a:ext cx="473058" cy="472874"/>
            </a:xfrm>
            <a:prstGeom prst="rect">
              <a:avLst/>
            </a:prstGeom>
          </p:spPr>
        </p:pic>
        <p:pic>
          <p:nvPicPr>
            <p:cNvPr id="14" name="Graphique 13">
              <a:extLst>
                <a:ext uri="{FF2B5EF4-FFF2-40B4-BE49-F238E27FC236}">
                  <a16:creationId xmlns:a16="http://schemas.microsoft.com/office/drawing/2014/main" id="{6DE93BBF-F7D4-33B2-8A8A-A2AE8B7CFD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81228"/>
            <a:stretch/>
          </p:blipFill>
          <p:spPr>
            <a:xfrm>
              <a:off x="10218755" y="0"/>
              <a:ext cx="473058" cy="472874"/>
            </a:xfrm>
            <a:prstGeom prst="rect">
              <a:avLst/>
            </a:prstGeom>
          </p:spPr>
        </p:pic>
        <p:pic>
          <p:nvPicPr>
            <p:cNvPr id="15" name="Graphique 14">
              <a:extLst>
                <a:ext uri="{FF2B5EF4-FFF2-40B4-BE49-F238E27FC236}">
                  <a16:creationId xmlns:a16="http://schemas.microsoft.com/office/drawing/2014/main" id="{F2E59F07-2F69-00A2-6592-029654C1A0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81228"/>
            <a:stretch/>
          </p:blipFill>
          <p:spPr>
            <a:xfrm>
              <a:off x="10218755" y="7086801"/>
              <a:ext cx="473058" cy="472874"/>
            </a:xfrm>
            <a:prstGeom prst="rect">
              <a:avLst/>
            </a:prstGeom>
          </p:spPr>
        </p:pic>
        <p:pic>
          <p:nvPicPr>
            <p:cNvPr id="5" name="Graphique 4">
              <a:extLst>
                <a:ext uri="{FF2B5EF4-FFF2-40B4-BE49-F238E27FC236}">
                  <a16:creationId xmlns:a16="http://schemas.microsoft.com/office/drawing/2014/main" id="{72FF5026-0A21-60BE-1362-4E36310569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81228"/>
            <a:stretch/>
          </p:blipFill>
          <p:spPr>
            <a:xfrm>
              <a:off x="5108584" y="1839552"/>
              <a:ext cx="473058" cy="472874"/>
            </a:xfrm>
            <a:prstGeom prst="rect">
              <a:avLst/>
            </a:prstGeom>
          </p:spPr>
        </p:pic>
        <p:pic>
          <p:nvPicPr>
            <p:cNvPr id="6" name="Graphique 5">
              <a:extLst>
                <a:ext uri="{FF2B5EF4-FFF2-40B4-BE49-F238E27FC236}">
                  <a16:creationId xmlns:a16="http://schemas.microsoft.com/office/drawing/2014/main" id="{C6C7462B-5B24-3432-3195-D239033F44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81228"/>
            <a:stretch/>
          </p:blipFill>
          <p:spPr>
            <a:xfrm>
              <a:off x="5108584" y="3560473"/>
              <a:ext cx="473058" cy="472874"/>
            </a:xfrm>
            <a:prstGeom prst="rect">
              <a:avLst/>
            </a:prstGeom>
          </p:spPr>
        </p:pic>
        <p:pic>
          <p:nvPicPr>
            <p:cNvPr id="19" name="Graphique 18">
              <a:extLst>
                <a:ext uri="{FF2B5EF4-FFF2-40B4-BE49-F238E27FC236}">
                  <a16:creationId xmlns:a16="http://schemas.microsoft.com/office/drawing/2014/main" id="{ED58A04F-22B0-53FE-8AC2-4CA1D566CE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81228"/>
            <a:stretch/>
          </p:blipFill>
          <p:spPr>
            <a:xfrm>
              <a:off x="5108584" y="4457952"/>
              <a:ext cx="473058" cy="472874"/>
            </a:xfrm>
            <a:prstGeom prst="rect">
              <a:avLst/>
            </a:prstGeom>
          </p:spPr>
        </p:pic>
        <p:pic>
          <p:nvPicPr>
            <p:cNvPr id="22" name="Graphique 21">
              <a:extLst>
                <a:ext uri="{FF2B5EF4-FFF2-40B4-BE49-F238E27FC236}">
                  <a16:creationId xmlns:a16="http://schemas.microsoft.com/office/drawing/2014/main" id="{CBEB4E1C-CF43-9D34-9D6D-626822CD30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81199"/>
            <a:stretch/>
          </p:blipFill>
          <p:spPr>
            <a:xfrm>
              <a:off x="701" y="6746075"/>
              <a:ext cx="815199" cy="813600"/>
            </a:xfrm>
            <a:prstGeom prst="rect">
              <a:avLst/>
            </a:prstGeom>
          </p:spPr>
        </p:pic>
        <p:pic>
          <p:nvPicPr>
            <p:cNvPr id="23" name="Graphique 22">
              <a:extLst>
                <a:ext uri="{FF2B5EF4-FFF2-40B4-BE49-F238E27FC236}">
                  <a16:creationId xmlns:a16="http://schemas.microsoft.com/office/drawing/2014/main" id="{0C20115B-2989-935F-2D69-580CCD03C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81228"/>
            <a:stretch/>
          </p:blipFill>
          <p:spPr>
            <a:xfrm>
              <a:off x="0" y="7086801"/>
              <a:ext cx="473058" cy="4728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216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alétique AR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B42749C4-B5FB-F111-BEB6-6B29715F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793" y="3199504"/>
            <a:ext cx="9060639" cy="1160666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0E5427F2-B11C-EDC4-347C-5E392008AE6A}"/>
              </a:ext>
            </a:extLst>
          </p:cNvPr>
          <p:cNvSpPr txBox="1">
            <a:spLocks/>
          </p:cNvSpPr>
          <p:nvPr userDrawn="1"/>
        </p:nvSpPr>
        <p:spPr>
          <a:xfrm>
            <a:off x="2251243" y="6474027"/>
            <a:ext cx="3095457" cy="272052"/>
          </a:xfrm>
          <a:prstGeom prst="rect">
            <a:avLst/>
          </a:prstGeom>
        </p:spPr>
        <p:txBody>
          <a:bodyPr/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20" name="Image 19" descr="Une image contenant text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393BB01C-EBAC-F5CB-1936-9191D05F4E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084" y="5936157"/>
            <a:ext cx="6443257" cy="81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7591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alétique ARALL +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B42749C4-B5FB-F111-BEB6-6B29715F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793" y="3199504"/>
            <a:ext cx="9060639" cy="1160666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3" name="Image 2" descr="Une image contenant texte, Police, capture d’écran, Graphique&#10;&#10;Le contenu généré par l’IA peut être incorrect.">
            <a:extLst>
              <a:ext uri="{FF2B5EF4-FFF2-40B4-BE49-F238E27FC236}">
                <a16:creationId xmlns:a16="http://schemas.microsoft.com/office/drawing/2014/main" id="{1DE8CCBB-FEF6-511F-3A4A-A83A8632D6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8" y="5936390"/>
            <a:ext cx="4771654" cy="813600"/>
          </a:xfrm>
          <a:prstGeom prst="rect">
            <a:avLst/>
          </a:prstGeom>
        </p:spPr>
      </p:pic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4AAFCB4-0B97-86C6-A1D6-B3505A5BB8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92813" y="5935663"/>
            <a:ext cx="3883025" cy="81438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429922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67093" y="7157192"/>
            <a:ext cx="851662" cy="402483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200"/>
            </a:lvl1pPr>
          </a:lstStyle>
          <a:p>
            <a:fld id="{917913C5-E08D-485B-BEDF-0AFB87FCC5C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886925B6-F801-B444-84F5-C96492EA00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058" y="469498"/>
            <a:ext cx="2520000" cy="472874"/>
          </a:xfrm>
          <a:prstGeom prst="rect">
            <a:avLst/>
          </a:prstGeom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6A4F1BAB-1D10-E0CE-7131-E053681C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58" y="1362210"/>
            <a:ext cx="9745696" cy="468557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9A0F0B2-2247-01A7-E2D5-C54D56C25B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058" y="2317837"/>
            <a:ext cx="9745697" cy="4768964"/>
          </a:xfrm>
          <a:prstGeom prst="rect">
            <a:avLst/>
          </a:prstGeom>
        </p:spPr>
        <p:txBody>
          <a:bodyPr lIns="0" tIns="0" rIns="0" bIns="0"/>
          <a:lstStyle>
            <a:lvl1pPr marL="180000" indent="-252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000" baseline="0"/>
            </a:lvl1pPr>
            <a:lvl2pPr marL="540000" indent="-252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800" baseline="0"/>
            </a:lvl2pPr>
            <a:lvl3pPr marL="900000" indent="-252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 baseline="0"/>
            </a:lvl3pPr>
            <a:lvl4pPr marL="1260000">
              <a:lnSpc>
                <a:spcPct val="100000"/>
              </a:lnSpc>
              <a:spcBef>
                <a:spcPts val="600"/>
              </a:spcBef>
              <a:defRPr sz="1400" baseline="0"/>
            </a:lvl4pPr>
            <a:lvl5pPr>
              <a:defRPr sz="2000" baseline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20549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image _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67093" y="7157192"/>
            <a:ext cx="851662" cy="402483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200"/>
            </a:lvl1pPr>
          </a:lstStyle>
          <a:p>
            <a:fld id="{917913C5-E08D-485B-BEDF-0AFB87FCC5C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886925B6-F801-B444-84F5-C96492EA00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058" y="469498"/>
            <a:ext cx="2520000" cy="472874"/>
          </a:xfrm>
          <a:prstGeom prst="rect">
            <a:avLst/>
          </a:prstGeom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6A4F1BAB-1D10-E0CE-7131-E053681C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58" y="1362210"/>
            <a:ext cx="9745696" cy="468557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9A0F0B2-2247-01A7-E2D5-C54D56C25B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059" y="2317837"/>
            <a:ext cx="4633920" cy="477234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22AE09B-15E5-2228-275D-28DBC4B61A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81642" y="2322716"/>
            <a:ext cx="4635508" cy="476408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038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texte _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67093" y="7157192"/>
            <a:ext cx="851662" cy="402483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200"/>
            </a:lvl1pPr>
          </a:lstStyle>
          <a:p>
            <a:fld id="{917913C5-E08D-485B-BEDF-0AFB87FCC5C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886925B6-F801-B444-84F5-C96492EA00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058" y="469498"/>
            <a:ext cx="2520000" cy="472874"/>
          </a:xfrm>
          <a:prstGeom prst="rect">
            <a:avLst/>
          </a:prstGeom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6A4F1BAB-1D10-E0CE-7131-E053681C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58" y="1362210"/>
            <a:ext cx="9745696" cy="468557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9A0F0B2-2247-01A7-E2D5-C54D56C25B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83248" y="2317837"/>
            <a:ext cx="4633920" cy="4763884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22AE09B-15E5-2228-275D-28DBC4B61A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1472" y="2322917"/>
            <a:ext cx="4635508" cy="476388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586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texte _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67093" y="7157192"/>
            <a:ext cx="851662" cy="402483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200"/>
            </a:lvl1pPr>
          </a:lstStyle>
          <a:p>
            <a:fld id="{917913C5-E08D-485B-BEDF-0AFB87FCC5C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886925B6-F801-B444-84F5-C96492EA00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058" y="469498"/>
            <a:ext cx="2520000" cy="472874"/>
          </a:xfrm>
          <a:prstGeom prst="rect">
            <a:avLst/>
          </a:prstGeom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6A4F1BAB-1D10-E0CE-7131-E053681C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58" y="1362210"/>
            <a:ext cx="9745696" cy="468557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15">
            <a:extLst>
              <a:ext uri="{FF2B5EF4-FFF2-40B4-BE49-F238E27FC236}">
                <a16:creationId xmlns:a16="http://schemas.microsoft.com/office/drawing/2014/main" id="{92CFA9EC-76D6-A808-E2BC-067146E8A2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3248" y="2317837"/>
            <a:ext cx="4633920" cy="4763884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15">
            <a:extLst>
              <a:ext uri="{FF2B5EF4-FFF2-40B4-BE49-F238E27FC236}">
                <a16:creationId xmlns:a16="http://schemas.microsoft.com/office/drawing/2014/main" id="{1AF2B0F2-7B83-1F4E-D581-8CDF8963E9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059" y="2317837"/>
            <a:ext cx="4633920" cy="477234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5552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image _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67093" y="7157192"/>
            <a:ext cx="851662" cy="402483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200"/>
            </a:lvl1pPr>
          </a:lstStyle>
          <a:p>
            <a:fld id="{917913C5-E08D-485B-BEDF-0AFB87FCC5C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886925B6-F801-B444-84F5-C96492EA00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058" y="469498"/>
            <a:ext cx="2520000" cy="472874"/>
          </a:xfrm>
          <a:prstGeom prst="rect">
            <a:avLst/>
          </a:prstGeom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6A4F1BAB-1D10-E0CE-7131-E053681C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58" y="1362210"/>
            <a:ext cx="9745696" cy="468557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22AE09B-15E5-2228-275D-28DBC4B61A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81642" y="2322716"/>
            <a:ext cx="4635508" cy="476408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2" name="Espace réservé pour une image  2">
            <a:extLst>
              <a:ext uri="{FF2B5EF4-FFF2-40B4-BE49-F238E27FC236}">
                <a16:creationId xmlns:a16="http://schemas.microsoft.com/office/drawing/2014/main" id="{D47A1D30-70E4-CF87-E784-B745E45B1BB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1199" y="2317837"/>
            <a:ext cx="4635508" cy="476408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9551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image _ 2 lig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5">
            <a:extLst>
              <a:ext uri="{FF2B5EF4-FFF2-40B4-BE49-F238E27FC236}">
                <a16:creationId xmlns:a16="http://schemas.microsoft.com/office/drawing/2014/main" id="{E3B652F9-EC61-4434-06B7-2E0F5C042D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058" y="2317837"/>
            <a:ext cx="9744109" cy="2145599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67093" y="7157192"/>
            <a:ext cx="851662" cy="402483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200"/>
            </a:lvl1pPr>
          </a:lstStyle>
          <a:p>
            <a:fld id="{917913C5-E08D-485B-BEDF-0AFB87FCC5C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886925B6-F801-B444-84F5-C96492EA00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058" y="469498"/>
            <a:ext cx="2520000" cy="472874"/>
          </a:xfrm>
          <a:prstGeom prst="rect">
            <a:avLst/>
          </a:prstGeom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6A4F1BAB-1D10-E0CE-7131-E053681C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58" y="1362210"/>
            <a:ext cx="9745696" cy="468557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922AE09B-15E5-2228-275D-28DBC4B61A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1472" y="4940820"/>
            <a:ext cx="9745696" cy="214560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288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89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05" r:id="rId2"/>
    <p:sldLayoutId id="2147483706" r:id="rId3"/>
    <p:sldLayoutId id="2147483688" r:id="rId4"/>
    <p:sldLayoutId id="2147483694" r:id="rId5"/>
    <p:sldLayoutId id="2147483695" r:id="rId6"/>
    <p:sldLayoutId id="2147483703" r:id="rId7"/>
    <p:sldLayoutId id="2147483704" r:id="rId8"/>
    <p:sldLayoutId id="2147483696" r:id="rId9"/>
    <p:sldLayoutId id="2147483699" r:id="rId10"/>
    <p:sldLayoutId id="2147483700" r:id="rId11"/>
    <p:sldLayoutId id="2147483701" r:id="rId12"/>
    <p:sldLayoutId id="2147483697" r:id="rId13"/>
    <p:sldLayoutId id="2147483702" r:id="rId14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 userDrawn="1">
          <p15:clr>
            <a:srgbClr val="F26B43"/>
          </p15:clr>
        </p15:guide>
        <p15:guide id="2" pos="3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jel@arall.org" TargetMode="Externa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auvergnerhonealpes-livre-lecture.org/annuaires/editeurs" TargetMode="External"/><Relationship Id="rId3" Type="http://schemas.openxmlformats.org/officeDocument/2006/relationships/hyperlink" Target="mailto:j.boutin@arall.org" TargetMode="External"/><Relationship Id="rId7" Type="http://schemas.openxmlformats.org/officeDocument/2006/relationships/hyperlink" Target="https://auvergnerhonealpes-livre-lecture.org/annuaires/librairie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uvergnerhonealpes-livre-lecture.org/annexes/ressources/cartographie-du-livre-et-de-la-lecture" TargetMode="External"/><Relationship Id="rId11" Type="http://schemas.openxmlformats.org/officeDocument/2006/relationships/image" Target="../media/image18.png"/><Relationship Id="rId5" Type="http://schemas.openxmlformats.org/officeDocument/2006/relationships/hyperlink" Target="https://auvergnerhonealpes-auteurs.org/" TargetMode="External"/><Relationship Id="rId10" Type="http://schemas.openxmlformats.org/officeDocument/2006/relationships/hyperlink" Target="https://auvergnerhonealpes-livre-lecture.org/annuaires/organismes" TargetMode="External"/><Relationship Id="rId4" Type="http://schemas.openxmlformats.org/officeDocument/2006/relationships/hyperlink" Target="https://auvergnerhonealpes-livre-lecture.org/articles/5e-edition-de-jeunes-en-librairie-pour-2025-2026" TargetMode="External"/><Relationship Id="rId9" Type="http://schemas.openxmlformats.org/officeDocument/2006/relationships/hyperlink" Target="https://auvergnerhonealpes-livre-lecture.org/annuaires/bibliotheque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uvergnerhonealpes-livre-lecture.org/annuaires/bibliotheques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hyperlink" Target="https://francearchives.gouv.fr/fr/annuaire/departements" TargetMode="External"/><Relationship Id="rId4" Type="http://schemas.openxmlformats.org/officeDocument/2006/relationships/hyperlink" Target="https://francearchives.gouv.fr/carte-inventair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uvergnerhonealpes-livre-lecture.org/articles/5e-edition-de-jeunes-en-librairie-pour-2025-202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54FFD3-8A3F-BD58-A817-75F806CF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586" y="2935263"/>
            <a:ext cx="9060639" cy="1160666"/>
          </a:xfrm>
        </p:spPr>
        <p:txBody>
          <a:bodyPr/>
          <a:lstStyle/>
          <a:p>
            <a:r>
              <a:rPr lang="fr-FR" dirty="0"/>
              <a:t>Présentation du dispositif en</a:t>
            </a:r>
            <a:br>
              <a:rPr lang="fr-FR" dirty="0"/>
            </a:br>
            <a:r>
              <a:rPr lang="fr-FR" dirty="0"/>
              <a:t>Auvergne-Rhône-Alpes </a:t>
            </a:r>
            <a:br>
              <a:rPr lang="fr-FR" dirty="0"/>
            </a:br>
            <a:r>
              <a:rPr lang="fr-FR" dirty="0"/>
              <a:t>2025-2026</a:t>
            </a:r>
            <a:endParaRPr lang="fr-FR" dirty="0">
              <a:latin typeface="IBM Plex Sans Medium" panose="020B0603050203000203" pitchFamily="34" charset="0"/>
            </a:endParaRPr>
          </a:p>
        </p:txBody>
      </p:sp>
      <p:pic>
        <p:nvPicPr>
          <p:cNvPr id="4" name="Image 3" descr="Une image contenant texte, dessin humoristique, habits&#10;&#10;Le contenu généré par l’IA peut être incorrect.">
            <a:extLst>
              <a:ext uri="{FF2B5EF4-FFF2-40B4-BE49-F238E27FC236}">
                <a16:creationId xmlns:a16="http://schemas.microsoft.com/office/drawing/2014/main" id="{10262A4D-04F5-6E2D-93B5-AA5312DE7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599" y="285137"/>
            <a:ext cx="2546626" cy="254662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3AEDC7AC-E277-20FA-777A-8F2503A52B32}"/>
              </a:ext>
            </a:extLst>
          </p:cNvPr>
          <p:cNvSpPr txBox="1">
            <a:spLocks/>
          </p:cNvSpPr>
          <p:nvPr/>
        </p:nvSpPr>
        <p:spPr>
          <a:xfrm>
            <a:off x="977511" y="5335563"/>
            <a:ext cx="9060639" cy="1160666"/>
          </a:xfrm>
          <a:prstGeom prst="rect">
            <a:avLst/>
          </a:prstGeom>
        </p:spPr>
        <p:txBody>
          <a:bodyPr anchor="ctr"/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latin typeface="IBM Plex Sans Medium" panose="020B0603050203000203" pitchFamily="34" charset="0"/>
              </a:rPr>
              <a:t>Présentation générale : contexte et objectifs.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latin typeface="IBM Plex Sans Medium" panose="020B0603050203000203" pitchFamily="34" charset="0"/>
              </a:rPr>
              <a:t>Contenu des projets.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latin typeface="IBM Plex Sans Medium" panose="020B0603050203000203" pitchFamily="34" charset="0"/>
              </a:rPr>
              <a:t>Modalités de candidature.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latin typeface="IBM Plex Sans Medium" panose="020B0603050203000203" pitchFamily="34" charset="0"/>
              </a:rPr>
              <a:t>Budget et administration.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latin typeface="IBM Plex Sans Medium" panose="020B0603050203000203" pitchFamily="34" charset="0"/>
              </a:rPr>
              <a:t>Communication.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latin typeface="IBM Plex Sans Medium" panose="020B0603050203000203" pitchFamily="34" charset="0"/>
              </a:rPr>
              <a:t>Ressources à disposition.</a:t>
            </a:r>
          </a:p>
          <a:p>
            <a:endParaRPr lang="fr-FR" dirty="0">
              <a:latin typeface="IBM Plex Sans Medium" panose="020B06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39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91242CA2-2CFF-1975-4C17-BDC052455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4. Budgets et administration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7CF399-EC84-CA57-A8B3-5BA0D2B101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2355" y="2317837"/>
            <a:ext cx="6086400" cy="4768964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>
                <a:latin typeface="+mj-lt"/>
              </a:rPr>
              <a:t>AUTRES FRAIS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Transport de la classe en librairie et dans d’autres lieux du livre 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Défraiement et éventuels repas de midi des intervenants 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Matériel pour les ateliers 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Autres intervenants.</a:t>
            </a:r>
          </a:p>
        </p:txBody>
      </p:sp>
      <p:grpSp>
        <p:nvGrpSpPr>
          <p:cNvPr id="4" name="Groupe 31">
            <a:extLst>
              <a:ext uri="{FF2B5EF4-FFF2-40B4-BE49-F238E27FC236}">
                <a16:creationId xmlns:a16="http://schemas.microsoft.com/office/drawing/2014/main" id="{3C003FA6-14F9-6C61-BE3C-815992C3CD74}"/>
              </a:ext>
            </a:extLst>
          </p:cNvPr>
          <p:cNvGrpSpPr/>
          <p:nvPr/>
        </p:nvGrpSpPr>
        <p:grpSpPr>
          <a:xfrm>
            <a:off x="702237" y="2170352"/>
            <a:ext cx="3647816" cy="3137875"/>
            <a:chOff x="551495" y="5565038"/>
            <a:chExt cx="1978606" cy="1656854"/>
          </a:xfrm>
        </p:grpSpPr>
        <p:pic>
          <p:nvPicPr>
            <p:cNvPr id="5" name="Image 17" descr="Une image contenant maison, capture d’écran, conception&#10;&#10;Description générée automatiquement">
              <a:extLst>
                <a:ext uri="{FF2B5EF4-FFF2-40B4-BE49-F238E27FC236}">
                  <a16:creationId xmlns:a16="http://schemas.microsoft.com/office/drawing/2014/main" id="{B9DF42D4-6287-A2C9-5893-7D72065E1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712" y="5565038"/>
              <a:ext cx="1478091" cy="1478091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6" name="ZoneTexte 19">
              <a:extLst>
                <a:ext uri="{FF2B5EF4-FFF2-40B4-BE49-F238E27FC236}">
                  <a16:creationId xmlns:a16="http://schemas.microsoft.com/office/drawing/2014/main" id="{AE87EED8-1B18-DACB-E523-4C39129FD70E}"/>
                </a:ext>
              </a:extLst>
            </p:cNvPr>
            <p:cNvSpPr txBox="1"/>
            <p:nvPr/>
          </p:nvSpPr>
          <p:spPr>
            <a:xfrm>
              <a:off x="551495" y="7043129"/>
              <a:ext cx="1978606" cy="17876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+mj-lt"/>
                </a:rPr>
                <a:t>ÉTABLISSEMENT SCOLAIRE</a:t>
              </a:r>
            </a:p>
          </p:txBody>
        </p:sp>
      </p:grpSp>
      <p:pic>
        <p:nvPicPr>
          <p:cNvPr id="11" name="Image 10" descr="Une image contenant Police, typographie,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584B7BFD-3CA0-3960-A400-2FAF97362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668" y="329754"/>
            <a:ext cx="1975086" cy="91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09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76912F-557D-2E8D-1F9D-89C4D0C80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4. Budgets et administration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8B7440-E39B-6123-4659-C6ACBE6589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374" y="2219515"/>
            <a:ext cx="9745697" cy="3977950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>
                <a:latin typeface="+mj-lt"/>
              </a:rPr>
              <a:t>TARIFICATIONS</a:t>
            </a:r>
          </a:p>
          <a:p>
            <a:pPr marL="0" indent="0">
              <a:buNone/>
            </a:pPr>
            <a:endParaRPr lang="fr-FR" sz="2400" dirty="0">
              <a:latin typeface="+mj-lt"/>
            </a:endParaRPr>
          </a:p>
          <a:p>
            <a:pPr marL="0" indent="0">
              <a:buNone/>
            </a:pPr>
            <a:r>
              <a:rPr lang="fr-FR" dirty="0">
                <a:latin typeface="+mj-lt"/>
              </a:rPr>
              <a:t>AUTEUR</a:t>
            </a:r>
            <a:r>
              <a:rPr lang="fr-FR" sz="2400" dirty="0">
                <a:latin typeface="+mj-lt"/>
              </a:rPr>
              <a:t>		</a:t>
            </a:r>
            <a:r>
              <a:rPr lang="fr-FR" dirty="0">
                <a:latin typeface="+mj-lt"/>
              </a:rPr>
              <a:t>310,47 € </a:t>
            </a:r>
            <a:r>
              <a:rPr lang="fr-FR" dirty="0"/>
              <a:t>		Sur facture ou note de droits d’auteur</a:t>
            </a:r>
          </a:p>
          <a:p>
            <a:pPr marL="0" indent="0">
              <a:buNone/>
            </a:pPr>
            <a:r>
              <a:rPr lang="fr-FR" sz="2400" dirty="0">
                <a:latin typeface="+mj-lt"/>
              </a:rPr>
              <a:t>		</a:t>
            </a:r>
            <a:r>
              <a:rPr lang="fr-FR" dirty="0">
                <a:latin typeface="+mj-lt"/>
              </a:rPr>
              <a:t>bruts</a:t>
            </a:r>
            <a:r>
              <a:rPr lang="fr-FR" sz="2400" dirty="0">
                <a:latin typeface="+mj-lt"/>
              </a:rPr>
              <a:t>			</a:t>
            </a:r>
            <a:r>
              <a:rPr lang="fr-FR" dirty="0"/>
              <a:t>N° de SIRET non obligatoire</a:t>
            </a:r>
          </a:p>
          <a:p>
            <a:pPr marL="0" indent="0">
              <a:buNone/>
            </a:pPr>
            <a:endParaRPr lang="fr-FR" sz="1200" dirty="0">
              <a:latin typeface="+mj-lt"/>
            </a:endParaRPr>
          </a:p>
          <a:p>
            <a:pPr marL="0" indent="0">
              <a:buNone/>
            </a:pPr>
            <a:r>
              <a:rPr lang="fr-FR" dirty="0">
                <a:latin typeface="+mj-lt"/>
              </a:rPr>
              <a:t>LIBRAIRE</a:t>
            </a:r>
            <a:r>
              <a:rPr lang="fr-FR" dirty="0"/>
              <a:t>	</a:t>
            </a:r>
            <a:r>
              <a:rPr lang="fr-FR" dirty="0">
                <a:latin typeface="+mj-lt"/>
              </a:rPr>
              <a:t>150€ TTC</a:t>
            </a:r>
            <a:r>
              <a:rPr lang="fr-FR" dirty="0"/>
              <a:t>		Sur facture du libraire</a:t>
            </a:r>
          </a:p>
          <a:p>
            <a:pPr marL="0" indent="0">
              <a:buNone/>
            </a:pPr>
            <a:r>
              <a:rPr lang="fr-FR" dirty="0">
                <a:latin typeface="+mj-lt"/>
              </a:rPr>
              <a:t>					</a:t>
            </a:r>
            <a:r>
              <a:rPr lang="fr-FR" dirty="0"/>
              <a:t>N° de SIRET, SIREN, RNA obligatoire</a:t>
            </a:r>
          </a:p>
          <a:p>
            <a:pPr marL="0" indent="0">
              <a:buNone/>
            </a:pPr>
            <a:endParaRPr lang="fr-FR" sz="1200" dirty="0">
              <a:latin typeface="+mj-lt"/>
            </a:endParaRPr>
          </a:p>
          <a:p>
            <a:pPr marL="0" indent="0">
              <a:buNone/>
            </a:pPr>
            <a:r>
              <a:rPr lang="fr-FR" dirty="0">
                <a:latin typeface="+mj-lt"/>
              </a:rPr>
              <a:t>ACHATS</a:t>
            </a:r>
            <a:r>
              <a:rPr lang="fr-FR" dirty="0"/>
              <a:t> 	</a:t>
            </a:r>
            <a:r>
              <a:rPr lang="fr-FR" dirty="0">
                <a:latin typeface="+mj-lt"/>
              </a:rPr>
              <a:t>Max 30 €</a:t>
            </a:r>
            <a:r>
              <a:rPr lang="fr-FR" dirty="0"/>
              <a:t>		Sur facture du libraire</a:t>
            </a:r>
          </a:p>
          <a:p>
            <a:pPr marL="0" indent="0">
              <a:buNone/>
            </a:pPr>
            <a:r>
              <a:rPr lang="fr-FR" dirty="0">
                <a:latin typeface="+mj-lt"/>
              </a:rPr>
              <a:t>DE LIVRES</a:t>
            </a:r>
            <a:r>
              <a:rPr lang="fr-FR" dirty="0"/>
              <a:t>	</a:t>
            </a:r>
            <a:r>
              <a:rPr lang="fr-FR" dirty="0">
                <a:latin typeface="+mj-lt"/>
              </a:rPr>
              <a:t>x effectif de la classe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1C8EF0C2-362E-B6E4-C6B6-F580E57DCA2C}"/>
              </a:ext>
            </a:extLst>
          </p:cNvPr>
          <p:cNvCxnSpPr/>
          <p:nvPr/>
        </p:nvCxnSpPr>
        <p:spPr>
          <a:xfrm>
            <a:off x="1789471" y="3293807"/>
            <a:ext cx="6882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DACF7D98-E3C1-4EA0-B352-B2F61800CA21}"/>
              </a:ext>
            </a:extLst>
          </p:cNvPr>
          <p:cNvCxnSpPr>
            <a:cxnSpLocks/>
          </p:cNvCxnSpPr>
          <p:nvPr/>
        </p:nvCxnSpPr>
        <p:spPr>
          <a:xfrm>
            <a:off x="4144297" y="3293807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94F9AC2E-7E76-AC3B-BED5-6ACEACE7848D}"/>
              </a:ext>
            </a:extLst>
          </p:cNvPr>
          <p:cNvCxnSpPr>
            <a:cxnSpLocks/>
          </p:cNvCxnSpPr>
          <p:nvPr/>
        </p:nvCxnSpPr>
        <p:spPr>
          <a:xfrm>
            <a:off x="1951704" y="4591664"/>
            <a:ext cx="52602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6221C6B-9747-CE7F-C909-542C97BB6EA6}"/>
              </a:ext>
            </a:extLst>
          </p:cNvPr>
          <p:cNvCxnSpPr>
            <a:cxnSpLocks/>
          </p:cNvCxnSpPr>
          <p:nvPr/>
        </p:nvCxnSpPr>
        <p:spPr>
          <a:xfrm>
            <a:off x="4144297" y="4562168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84F3C19-9BC3-2303-3AF8-2AADEDE0B197}"/>
              </a:ext>
            </a:extLst>
          </p:cNvPr>
          <p:cNvCxnSpPr>
            <a:cxnSpLocks/>
          </p:cNvCxnSpPr>
          <p:nvPr/>
        </p:nvCxnSpPr>
        <p:spPr>
          <a:xfrm>
            <a:off x="1917290" y="5517434"/>
            <a:ext cx="59485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381F67D4-9162-2C24-143B-A392BFD1F3C9}"/>
              </a:ext>
            </a:extLst>
          </p:cNvPr>
          <p:cNvCxnSpPr>
            <a:cxnSpLocks/>
          </p:cNvCxnSpPr>
          <p:nvPr/>
        </p:nvCxnSpPr>
        <p:spPr>
          <a:xfrm>
            <a:off x="4088069" y="5517434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 5" descr="Une image contenant clipart, cercle, Graphique, symbole&#10;&#10;Description générée automatiquement">
            <a:extLst>
              <a:ext uri="{FF2B5EF4-FFF2-40B4-BE49-F238E27FC236}">
                <a16:creationId xmlns:a16="http://schemas.microsoft.com/office/drawing/2014/main" id="{21A013F7-6E67-550C-7F32-9BD43EFE9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826" y="3614395"/>
            <a:ext cx="271887" cy="2718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Image 5" descr="Une image contenant clipart, cercle, Graphique, symbole&#10;&#10;Description générée automatiquement">
            <a:extLst>
              <a:ext uri="{FF2B5EF4-FFF2-40B4-BE49-F238E27FC236}">
                <a16:creationId xmlns:a16="http://schemas.microsoft.com/office/drawing/2014/main" id="{956D5F63-B66D-96A6-417F-1E08176DF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825" y="4603997"/>
            <a:ext cx="271887" cy="2718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Image 18" descr="Une image contenant Police, typographie,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C8B1E283-1508-84FB-1222-392C1E41C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668" y="329754"/>
            <a:ext cx="1975086" cy="913792"/>
          </a:xfrm>
          <a:prstGeom prst="rect">
            <a:avLst/>
          </a:prstGeom>
        </p:spPr>
      </p:pic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061BA5DE-5A4C-4311-D070-CF1D9ACD441A}"/>
              </a:ext>
            </a:extLst>
          </p:cNvPr>
          <p:cNvSpPr txBox="1">
            <a:spLocks/>
          </p:cNvSpPr>
          <p:nvPr/>
        </p:nvSpPr>
        <p:spPr>
          <a:xfrm>
            <a:off x="473057" y="6333402"/>
            <a:ext cx="9745697" cy="840032"/>
          </a:xfrm>
          <a:prstGeom prst="rect">
            <a:avLst/>
          </a:prstGeom>
        </p:spPr>
        <p:txBody>
          <a:bodyPr lIns="0" tIns="0" rIns="0" bIns="0"/>
          <a:lstStyle>
            <a:lvl1pPr marL="180000" indent="-252000" algn="l" defTabSz="1007943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1007943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252000" algn="l" defTabSz="1007943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251986" algn="l" defTabSz="1007943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ourier New" panose="02070309020205020404" pitchFamily="49" charset="0"/>
              <a:buNone/>
            </a:pPr>
            <a:r>
              <a:rPr lang="fr-FR" sz="1800" dirty="0">
                <a:latin typeface="+mj-lt"/>
              </a:rPr>
              <a:t>L’ensemble des factures est traité par mail à </a:t>
            </a:r>
            <a:r>
              <a:rPr lang="fr-FR" sz="1800" dirty="0">
                <a:latin typeface="+mj-lt"/>
                <a:hlinkClick r:id="rId5"/>
              </a:rPr>
              <a:t>jel@arall.org</a:t>
            </a:r>
            <a:endParaRPr lang="fr-FR" sz="1800" dirty="0">
              <a:latin typeface="+mj-lt"/>
            </a:endParaRPr>
          </a:p>
          <a:p>
            <a:pPr marL="0" indent="0" algn="ctr">
              <a:buFont typeface="Courier New" panose="02070309020205020404" pitchFamily="49" charset="0"/>
              <a:buNone/>
            </a:pPr>
            <a:r>
              <a:rPr lang="fr-FR" sz="1800" dirty="0">
                <a:latin typeface="+mj-lt"/>
              </a:rPr>
              <a:t>Ni l’auteur, ni le libraire n’ont à créer une offre </a:t>
            </a:r>
            <a:r>
              <a:rPr lang="fr-FR" sz="1800" dirty="0" err="1">
                <a:latin typeface="+mj-lt"/>
              </a:rPr>
              <a:t>pass</a:t>
            </a:r>
            <a:r>
              <a:rPr lang="fr-FR" sz="1800" dirty="0">
                <a:latin typeface="+mj-lt"/>
              </a:rPr>
              <a:t> Culture.</a:t>
            </a:r>
          </a:p>
        </p:txBody>
      </p:sp>
    </p:spTree>
    <p:extLst>
      <p:ext uri="{BB962C8B-B14F-4D97-AF65-F5344CB8AC3E}">
        <p14:creationId xmlns:p14="http://schemas.microsoft.com/office/powerpoint/2010/main" val="1247995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9DF4E5-1915-01A1-78E5-76F8859F8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Kit de communication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EFE0F-718C-FC4A-DAA5-FD9D896F97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058" y="2317837"/>
            <a:ext cx="9745697" cy="720331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Des éléments de communication à télécharger et à relayer sur les réseaux sociaux de votre choix sont disponibles → </a:t>
            </a:r>
            <a:r>
              <a:rPr lang="fr-FR" dirty="0">
                <a:latin typeface="+mj-lt"/>
              </a:rPr>
              <a:t>en bas de la page de présentation du dispositif.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D768BA5-3CC1-BA6B-0BFE-FC541DA54C4B}"/>
              </a:ext>
            </a:extLst>
          </p:cNvPr>
          <p:cNvSpPr txBox="1"/>
          <p:nvPr/>
        </p:nvSpPr>
        <p:spPr>
          <a:xfrm>
            <a:off x="473058" y="3284056"/>
            <a:ext cx="8926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Kit de communication pour une publication Instagram :</a:t>
            </a:r>
          </a:p>
        </p:txBody>
      </p:sp>
      <p:pic>
        <p:nvPicPr>
          <p:cNvPr id="9" name="Image 8" descr="Une image contenant texte, affiche, graphisme, bleu vert&#10;&#10;Le contenu généré par l’IA peut être incorrect.">
            <a:extLst>
              <a:ext uri="{FF2B5EF4-FFF2-40B4-BE49-F238E27FC236}">
                <a16:creationId xmlns:a16="http://schemas.microsoft.com/office/drawing/2014/main" id="{E55B66A4-D3C7-F05B-FAFB-35DFB5041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67" y="3899277"/>
            <a:ext cx="3291066" cy="3291066"/>
          </a:xfrm>
          <a:prstGeom prst="rect">
            <a:avLst/>
          </a:prstGeom>
        </p:spPr>
      </p:pic>
      <p:pic>
        <p:nvPicPr>
          <p:cNvPr id="11" name="Image 10" descr="Une image contenant texte, habits, capture d’écran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AAA8D116-AF3D-1678-F107-FD6584DCC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80" y="3899277"/>
            <a:ext cx="3291066" cy="3291066"/>
          </a:xfrm>
          <a:prstGeom prst="rect">
            <a:avLst/>
          </a:prstGeom>
        </p:spPr>
      </p:pic>
      <p:pic>
        <p:nvPicPr>
          <p:cNvPr id="13" name="Image 12" descr="Une image contenant Police, typographie,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8B933798-88B5-9B6A-8554-9D10D1AEA6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668" y="329754"/>
            <a:ext cx="1975086" cy="91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63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4435E-3B91-ECBE-CDF6-ABF14B256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Adage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322580-C166-2ADD-A71E-3AF8B76E3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057" y="2022869"/>
            <a:ext cx="9745697" cy="476896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→  Un mode d’emploi pour renseigner votre dossier sur la plateforme Adage est disponible pour les enseignants.</a:t>
            </a:r>
          </a:p>
          <a:p>
            <a:endParaRPr lang="fr-FR" dirty="0"/>
          </a:p>
        </p:txBody>
      </p:sp>
      <p:pic>
        <p:nvPicPr>
          <p:cNvPr id="4" name="Image 6">
            <a:extLst>
              <a:ext uri="{FF2B5EF4-FFF2-40B4-BE49-F238E27FC236}">
                <a16:creationId xmlns:a16="http://schemas.microsoft.com/office/drawing/2014/main" id="{61F699A1-5447-7FC6-A384-C88CA1B613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32" b="6982"/>
          <a:stretch>
            <a:fillRect/>
          </a:stretch>
        </p:blipFill>
        <p:spPr>
          <a:xfrm>
            <a:off x="2094306" y="2771046"/>
            <a:ext cx="6503197" cy="45070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 5" descr="Une image contenant Police, typographie,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A001E9ED-4B22-0347-EDD8-259088388F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668" y="329754"/>
            <a:ext cx="1975086" cy="91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32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39F30F-FDB4-DAE1-567C-A31E43B76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En savoir plus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0EFD59-4026-D329-1704-72BA8EA29E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4834" y="2140857"/>
            <a:ext cx="4633920" cy="4763884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fr-FR" dirty="0">
                <a:latin typeface="+mj-lt"/>
              </a:rPr>
              <a:t>RENSEIGNEMENTS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dirty="0"/>
              <a:t>Juliette Boutin,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dirty="0"/>
              <a:t>Chargée de mission action territoriale, bibliothèques &amp; éducation artistique et culturelle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dirty="0"/>
              <a:t>04 81 13 32 09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u="sng" dirty="0">
                <a:hlinkClick r:id="rId3"/>
              </a:rPr>
              <a:t>j.boutin@arall.org</a:t>
            </a:r>
            <a:endParaRPr lang="fr-FR" u="sng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fr-FR" u="sng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dirty="0"/>
              <a:t>Emilie Bollache,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dirty="0"/>
              <a:t>Chargée d’administration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dirty="0"/>
              <a:t>04 78 39 58 87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u="sng" dirty="0"/>
              <a:t>jel@arall.org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D7F09A-A23D-3A77-6758-5C44ACECE7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058" y="2140857"/>
            <a:ext cx="4633920" cy="4772340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latin typeface="+mj-lt"/>
              </a:rPr>
              <a:t>RESSOURCES</a:t>
            </a:r>
          </a:p>
          <a:p>
            <a:r>
              <a:rPr lang="fr-FR" u="sng" dirty="0">
                <a:hlinkClick r:id="rId4"/>
              </a:rPr>
              <a:t>Présentation du dispositif</a:t>
            </a:r>
            <a:r>
              <a:rPr lang="fr-FR" dirty="0"/>
              <a:t>, FAQ et boîtes à outils </a:t>
            </a:r>
          </a:p>
          <a:p>
            <a:r>
              <a:rPr lang="fr-FR" dirty="0"/>
              <a:t>Accompagnement par l’opérateur dans le choix des intervenants, sur demande.</a:t>
            </a:r>
          </a:p>
          <a:p>
            <a:r>
              <a:rPr lang="fr-FR" dirty="0"/>
              <a:t>Ressources en ligne (liens à retrouver dans l’appel à projets) dont :</a:t>
            </a:r>
          </a:p>
          <a:p>
            <a:pPr lvl="1"/>
            <a:r>
              <a:rPr lang="fr-FR" dirty="0">
                <a:hlinkClick r:id="rId5"/>
              </a:rPr>
              <a:t>Site des auteurs en Auvergne-Rhône-Alpes</a:t>
            </a:r>
            <a:endParaRPr lang="fr-FR" dirty="0"/>
          </a:p>
          <a:p>
            <a:pPr lvl="1"/>
            <a:r>
              <a:rPr lang="fr-FR" dirty="0">
                <a:hlinkClick r:id="rId6"/>
              </a:rPr>
              <a:t>Cartographie</a:t>
            </a:r>
            <a:r>
              <a:rPr lang="fr-FR" dirty="0"/>
              <a:t> et annuaires des acteurs du livre en région : </a:t>
            </a:r>
            <a:r>
              <a:rPr lang="fr-FR" dirty="0">
                <a:hlinkClick r:id="rId7"/>
              </a:rPr>
              <a:t>libraires indépendantes</a:t>
            </a:r>
            <a:r>
              <a:rPr lang="fr-FR" dirty="0"/>
              <a:t>, </a:t>
            </a:r>
            <a:r>
              <a:rPr lang="fr-FR" dirty="0">
                <a:hlinkClick r:id="rId8"/>
              </a:rPr>
              <a:t>éditeurs</a:t>
            </a:r>
            <a:r>
              <a:rPr lang="fr-FR" dirty="0"/>
              <a:t>, </a:t>
            </a:r>
            <a:r>
              <a:rPr lang="fr-FR" dirty="0">
                <a:hlinkClick r:id="rId9"/>
              </a:rPr>
              <a:t>bibliothécaires</a:t>
            </a:r>
            <a:r>
              <a:rPr lang="fr-FR" dirty="0"/>
              <a:t>, </a:t>
            </a:r>
            <a:r>
              <a:rPr lang="fr-FR" dirty="0">
                <a:hlinkClick r:id="rId10"/>
              </a:rPr>
              <a:t>organisateurs de manifestations 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pic>
        <p:nvPicPr>
          <p:cNvPr id="6" name="Image 5" descr="Une image contenant Police, typographie,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CFECEF53-FC3E-F7A9-72A8-8A4FFC2263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668" y="329754"/>
            <a:ext cx="1975086" cy="91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85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392337-2B5E-4999-7E32-42A423E53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58" y="1480196"/>
            <a:ext cx="9745696" cy="468557"/>
          </a:xfrm>
        </p:spPr>
        <p:txBody>
          <a:bodyPr/>
          <a:lstStyle/>
          <a:p>
            <a:pPr algn="l"/>
            <a:r>
              <a:rPr lang="fr-FR" dirty="0"/>
              <a:t>1. Présentation générale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C06115-9003-9D89-FDCC-EBCCFC6E77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4401" y="2229346"/>
            <a:ext cx="6380026" cy="4768964"/>
          </a:xfrm>
        </p:spPr>
        <p:txBody>
          <a:bodyPr/>
          <a:lstStyle/>
          <a:p>
            <a:pPr marL="457200" lvl="0" indent="-228600" algn="just" defTabSz="914400" hangingPunct="0">
              <a:lnSpc>
                <a:spcPct val="115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kern="0" dirty="0">
                <a:solidFill>
                  <a:srgbClr val="000000"/>
                </a:solidFill>
                <a:latin typeface="IBM Plex Sans Medium" panose="020B0603050203000203" pitchFamily="34" charset="0"/>
                <a:ea typeface="Arial" pitchFamily="2"/>
                <a:cs typeface="Arial" pitchFamily="18"/>
              </a:rPr>
              <a:t>Un dispositif national</a:t>
            </a:r>
          </a:p>
          <a:p>
            <a:pPr marL="361946" lvl="0" indent="0" defTabSz="914400" hangingPunct="0">
              <a:lnSpc>
                <a:spcPct val="115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kern="0" dirty="0">
                <a:solidFill>
                  <a:srgbClr val="198A8A"/>
                </a:solidFill>
                <a:ea typeface="Arial" pitchFamily="2"/>
                <a:cs typeface="Arial" pitchFamily="18"/>
              </a:rPr>
              <a:t>2006-2008</a:t>
            </a:r>
            <a:r>
              <a:rPr lang="fr-FR" kern="0" dirty="0">
                <a:solidFill>
                  <a:srgbClr val="000000"/>
                </a:solidFill>
                <a:ea typeface="Arial" pitchFamily="2"/>
                <a:cs typeface="Arial" pitchFamily="18"/>
              </a:rPr>
              <a:t> : expérimentation en Nouvelle-Aquitaine et </a:t>
            </a:r>
          </a:p>
          <a:p>
            <a:pPr marL="361946" lvl="0" indent="0" defTabSz="914400" hangingPunct="0">
              <a:lnSpc>
                <a:spcPct val="115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kern="0" dirty="0">
                <a:solidFill>
                  <a:srgbClr val="000000"/>
                </a:solidFill>
                <a:ea typeface="Arial" pitchFamily="2"/>
                <a:cs typeface="Arial" pitchFamily="18"/>
              </a:rPr>
              <a:t>Hauts-de-France.</a:t>
            </a:r>
          </a:p>
          <a:p>
            <a:pPr marL="361946" lvl="0" indent="0" defTabSz="914400" hangingPunct="0">
              <a:lnSpc>
                <a:spcPct val="115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kern="0" dirty="0">
                <a:solidFill>
                  <a:srgbClr val="198A8A"/>
                </a:solidFill>
                <a:ea typeface="Arial" pitchFamily="2"/>
                <a:cs typeface="Arial" pitchFamily="18"/>
              </a:rPr>
              <a:t>2021</a:t>
            </a:r>
            <a:r>
              <a:rPr lang="fr-FR" kern="0" dirty="0">
                <a:solidFill>
                  <a:srgbClr val="000000"/>
                </a:solidFill>
                <a:ea typeface="Arial" pitchFamily="2"/>
                <a:cs typeface="Arial" pitchFamily="18"/>
              </a:rPr>
              <a:t> : étendu à l’échelle nationale.</a:t>
            </a:r>
          </a:p>
          <a:p>
            <a:pPr marL="361946" lvl="0" indent="0" defTabSz="914400" hangingPunct="0">
              <a:lnSpc>
                <a:spcPct val="115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kern="0" dirty="0">
              <a:solidFill>
                <a:srgbClr val="000000"/>
              </a:solidFill>
              <a:latin typeface="Klinic Slab Book" pitchFamily="50"/>
              <a:cs typeface="Arial" pitchFamily="18"/>
            </a:endParaRPr>
          </a:p>
          <a:p>
            <a:pPr marL="180978" lvl="0" indent="0" algn="just" defTabSz="914400" hangingPunct="0">
              <a:lnSpc>
                <a:spcPct val="115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kern="0" dirty="0">
                <a:solidFill>
                  <a:srgbClr val="000000"/>
                </a:solidFill>
                <a:latin typeface="IBM Plex Sans Medium" panose="020B0603050203000203" pitchFamily="34" charset="0"/>
                <a:ea typeface="Arial" pitchFamily="2"/>
                <a:cs typeface="Arial" pitchFamily="18"/>
              </a:rPr>
              <a:t>Déployé en Auvergne-Rhône-Alpes </a:t>
            </a:r>
          </a:p>
          <a:p>
            <a:pPr marL="627058" lvl="0" indent="-228600" algn="just" defTabSz="914400" hangingPunct="0">
              <a:lnSpc>
                <a:spcPct val="115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kern="0" dirty="0">
                <a:solidFill>
                  <a:srgbClr val="198A8A"/>
                </a:solidFill>
                <a:ea typeface="Arial" pitchFamily="2"/>
                <a:cs typeface="Arial" pitchFamily="18"/>
              </a:rPr>
              <a:t>Pilotage</a:t>
            </a:r>
            <a:r>
              <a:rPr lang="fr-FR" sz="1800" kern="0" dirty="0">
                <a:solidFill>
                  <a:srgbClr val="000000"/>
                </a:solidFill>
                <a:ea typeface="Arial" pitchFamily="2"/>
                <a:cs typeface="Arial" pitchFamily="18"/>
              </a:rPr>
              <a:t> : DRAC Auvergne-Rhône-Alpes </a:t>
            </a:r>
          </a:p>
          <a:p>
            <a:pPr marL="627058" lvl="0" indent="-228600" algn="just" defTabSz="914400" hangingPunct="0">
              <a:lnSpc>
                <a:spcPct val="115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kern="0" dirty="0">
                <a:solidFill>
                  <a:srgbClr val="198A8A"/>
                </a:solidFill>
                <a:ea typeface="Arial" pitchFamily="2"/>
                <a:cs typeface="Arial" pitchFamily="18"/>
              </a:rPr>
              <a:t>Opérateur</a:t>
            </a:r>
            <a:r>
              <a:rPr lang="fr-FR" sz="1800" kern="0" dirty="0">
                <a:solidFill>
                  <a:srgbClr val="000000"/>
                </a:solidFill>
                <a:ea typeface="Arial" pitchFamily="2"/>
                <a:cs typeface="Arial" pitchFamily="18"/>
              </a:rPr>
              <a:t> : Auvergne-Rhône-Alpes livre et lecture </a:t>
            </a:r>
          </a:p>
          <a:p>
            <a:pPr marL="627058" lvl="0" indent="-228600" defTabSz="914400" hangingPunct="0">
              <a:lnSpc>
                <a:spcPct val="115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dirty="0">
                <a:solidFill>
                  <a:srgbClr val="198A8A"/>
                </a:solidFill>
                <a:ea typeface="Arial" pitchFamily="2"/>
                <a:cs typeface="Arial" pitchFamily="18"/>
              </a:rPr>
              <a:t>Partenaires </a:t>
            </a:r>
            <a:r>
              <a:rPr lang="fr-FR" sz="1800" dirty="0">
                <a:solidFill>
                  <a:srgbClr val="000000"/>
                </a:solidFill>
                <a:ea typeface="Arial" pitchFamily="2"/>
                <a:cs typeface="Arial" pitchFamily="18"/>
              </a:rPr>
              <a:t>:</a:t>
            </a:r>
          </a:p>
          <a:p>
            <a:pPr marL="801691" lvl="1" indent="-255583" defTabSz="712783" hangingPunct="0">
              <a:lnSpc>
                <a:spcPct val="115000"/>
              </a:lnSpc>
              <a:spcBef>
                <a:spcPts val="0"/>
              </a:spcBef>
              <a:buSzPct val="100000"/>
              <a:buFont typeface="Arial" pitchFamily="34"/>
              <a:buChar char="•"/>
              <a:tabLst>
                <a:tab pos="80169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dirty="0">
                <a:solidFill>
                  <a:srgbClr val="000000"/>
                </a:solidFill>
                <a:ea typeface="Arial" pitchFamily="2"/>
                <a:cs typeface="Arial" pitchFamily="18"/>
              </a:rPr>
              <a:t>Délégations Académiques aux Arts et à la Culture (DAAC) de Clermont-Ferrand, Grenoble et Lyon</a:t>
            </a:r>
          </a:p>
          <a:p>
            <a:pPr marL="801691" lvl="1" indent="-255583" defTabSz="712783" hangingPunct="0">
              <a:lnSpc>
                <a:spcPct val="115000"/>
              </a:lnSpc>
              <a:spcBef>
                <a:spcPts val="0"/>
              </a:spcBef>
              <a:buSzPct val="100000"/>
              <a:buFont typeface="Arial" pitchFamily="34"/>
              <a:buChar char="•"/>
              <a:tabLst>
                <a:tab pos="80169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dirty="0">
                <a:solidFill>
                  <a:srgbClr val="000000"/>
                </a:solidFill>
                <a:ea typeface="Arial" pitchFamily="2"/>
                <a:cs typeface="Arial" pitchFamily="18"/>
              </a:rPr>
              <a:t>Direction Régionale de l'Alimentation, de l'Agriculture et de la Forêt (DRAAF)</a:t>
            </a:r>
          </a:p>
          <a:p>
            <a:pPr marL="801691" lvl="1" indent="-255583" defTabSz="712783" hangingPunct="0">
              <a:lnSpc>
                <a:spcPct val="115000"/>
              </a:lnSpc>
              <a:spcBef>
                <a:spcPts val="0"/>
              </a:spcBef>
              <a:buSzPct val="100000"/>
              <a:buFont typeface="Arial" pitchFamily="34"/>
              <a:buChar char="•"/>
              <a:tabLst>
                <a:tab pos="80169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dirty="0">
                <a:solidFill>
                  <a:srgbClr val="000000"/>
                </a:solidFill>
                <a:ea typeface="Arial" pitchFamily="2"/>
                <a:cs typeface="Arial" pitchFamily="18"/>
              </a:rPr>
              <a:t>L’association Chez mon libraire</a:t>
            </a:r>
          </a:p>
          <a:p>
            <a:endParaRPr lang="fr-FR" dirty="0"/>
          </a:p>
        </p:txBody>
      </p:sp>
      <p:pic>
        <p:nvPicPr>
          <p:cNvPr id="4" name="Image 4" descr="Une image contenant capture d’écran, Graphique, graphisme, conception&#10;&#10;Description générée automatiquement">
            <a:extLst>
              <a:ext uri="{FF2B5EF4-FFF2-40B4-BE49-F238E27FC236}">
                <a16:creationId xmlns:a16="http://schemas.microsoft.com/office/drawing/2014/main" id="{5D4441BB-17BB-08FE-1F7C-7C5032F9B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306" y="992908"/>
            <a:ext cx="1606381" cy="166343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5.png">
            <a:extLst>
              <a:ext uri="{FF2B5EF4-FFF2-40B4-BE49-F238E27FC236}">
                <a16:creationId xmlns:a16="http://schemas.microsoft.com/office/drawing/2014/main" id="{1D4B8B59-8021-7806-8469-B8A027FD5A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629900" y="2784140"/>
            <a:ext cx="1787884" cy="9148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2.png">
            <a:extLst>
              <a:ext uri="{FF2B5EF4-FFF2-40B4-BE49-F238E27FC236}">
                <a16:creationId xmlns:a16="http://schemas.microsoft.com/office/drawing/2014/main" id="{B858B7DB-05C8-DC01-DE96-3D2E61A5DA7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626306" y="4667438"/>
            <a:ext cx="1792152" cy="11469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8A95862-6462-3BE8-746A-89DAB15AF4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9506" y="5887256"/>
            <a:ext cx="1173664" cy="88031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age4.png">
            <a:extLst>
              <a:ext uri="{FF2B5EF4-FFF2-40B4-BE49-F238E27FC236}">
                <a16:creationId xmlns:a16="http://schemas.microsoft.com/office/drawing/2014/main" id="{FD291615-A3CE-6B71-9E55-AAD9E48E62B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821748" y="3522980"/>
            <a:ext cx="1013863" cy="10049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image1.png">
            <a:extLst>
              <a:ext uri="{FF2B5EF4-FFF2-40B4-BE49-F238E27FC236}">
                <a16:creationId xmlns:a16="http://schemas.microsoft.com/office/drawing/2014/main" id="{3C027BF7-29BF-18B7-8FC6-32814617216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612398" y="3513768"/>
            <a:ext cx="1209350" cy="102334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8239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B41037-DC87-95EE-E375-89F73844F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1. Présentation générale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A24763-BE93-D8DB-BE77-8E565889F3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dirty="0">
                <a:latin typeface="IBM Plex Sans Medium" panose="020B0603050203000203" pitchFamily="34" charset="0"/>
              </a:rPr>
              <a:t>Objectifs généraux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Encourager la fréquentation et l'achat de livres en librairie 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Favoriser le goût de la lecture et l’autonomie des jeunes lecteurs 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Leur faire découvrir la librairie, sa place dans la filière du livre et</a:t>
            </a:r>
            <a:br>
              <a:rPr lang="fr-FR" dirty="0"/>
            </a:br>
            <a:r>
              <a:rPr lang="fr-FR" dirty="0"/>
              <a:t>dans la vie du territoire, ainsi que les acteurs de la chaîne du livre.</a:t>
            </a:r>
            <a:br>
              <a:rPr lang="fr-FR" dirty="0"/>
            </a:b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D1E5070-BC99-4F9D-98BF-2A515F94C42D}"/>
              </a:ext>
            </a:extLst>
          </p:cNvPr>
          <p:cNvSpPr txBox="1"/>
          <p:nvPr/>
        </p:nvSpPr>
        <p:spPr>
          <a:xfrm>
            <a:off x="5584835" y="2317837"/>
            <a:ext cx="44441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IBM Plex Sans Medium" panose="020B0603050203000203" pitchFamily="34" charset="0"/>
              </a:rPr>
              <a:t>Quelques chiffres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5</a:t>
            </a:r>
            <a:r>
              <a:rPr lang="fr-FR" sz="2000" baseline="30000" dirty="0"/>
              <a:t>e</a:t>
            </a:r>
            <a:r>
              <a:rPr lang="fr-FR" sz="2000" dirty="0"/>
              <a:t> édition, environ 240 classes retenues.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2/3 des librairies indépendantes de la région ont déjà participé.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80% des libraires estiment que certains élèves reviennent en librairie.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Une diversité des livres achetés : manga, polar, SF, romans, BD, jeunesse….</a:t>
            </a:r>
          </a:p>
        </p:txBody>
      </p:sp>
      <p:pic>
        <p:nvPicPr>
          <p:cNvPr id="10" name="Image 9" descr="Une image contenant Police, typographie,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51739FC6-1D7E-3E27-6ECB-E1993F869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668" y="329754"/>
            <a:ext cx="1975086" cy="91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2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D604FA-2865-7F63-4C28-BCDC748AA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2. Contenu des projets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0D65B4-5664-3CF5-89E8-A580986921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dirty="0">
                <a:latin typeface="IBM Plex Sans Medium" panose="020B0603050203000203" pitchFamily="34" charset="0"/>
              </a:rPr>
              <a:t>Classes éligibles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Les élèves en région Auvergne-Rhône-Alpes :</a:t>
            </a:r>
          </a:p>
          <a:p>
            <a:r>
              <a:rPr lang="fr-FR" dirty="0">
                <a:latin typeface="+mj-lt"/>
              </a:rPr>
              <a:t>4ème</a:t>
            </a:r>
            <a:r>
              <a:rPr lang="fr-FR" dirty="0"/>
              <a:t> et </a:t>
            </a:r>
            <a:r>
              <a:rPr lang="fr-FR" dirty="0">
                <a:latin typeface="+mj-lt"/>
              </a:rPr>
              <a:t>3ème</a:t>
            </a:r>
            <a:r>
              <a:rPr lang="fr-FR" dirty="0"/>
              <a:t> (+ élèves de SEGPA des niveaux correspondants)</a:t>
            </a:r>
          </a:p>
          <a:p>
            <a:r>
              <a:rPr lang="fr-FR" dirty="0"/>
              <a:t>2nde , 1ère, Terminale </a:t>
            </a:r>
            <a:r>
              <a:rPr lang="fr-FR" dirty="0">
                <a:latin typeface="+mj-lt"/>
              </a:rPr>
              <a:t>générales et technologiques</a:t>
            </a:r>
          </a:p>
          <a:p>
            <a:r>
              <a:rPr lang="fr-FR" dirty="0"/>
              <a:t>2nde, 1ère, Terminale </a:t>
            </a:r>
            <a:r>
              <a:rPr lang="fr-FR" dirty="0">
                <a:latin typeface="+mj-lt"/>
              </a:rPr>
              <a:t>professionnelles</a:t>
            </a:r>
          </a:p>
          <a:p>
            <a:r>
              <a:rPr lang="fr-FR" dirty="0"/>
              <a:t>CAP de toutes filières</a:t>
            </a:r>
          </a:p>
          <a:p>
            <a:r>
              <a:rPr lang="fr-FR" dirty="0"/>
              <a:t>Les </a:t>
            </a:r>
            <a:r>
              <a:rPr lang="fr-FR" dirty="0">
                <a:latin typeface="+mj-lt"/>
              </a:rPr>
              <a:t>apprentis</a:t>
            </a:r>
            <a:r>
              <a:rPr lang="fr-FR" dirty="0"/>
              <a:t> de toutes filières, à condition que le projet soit associé à celui d’une classe sous statut scolaire</a:t>
            </a:r>
          </a:p>
          <a:p>
            <a:r>
              <a:rPr lang="fr-FR" dirty="0"/>
              <a:t>Les élèves d’</a:t>
            </a:r>
            <a:r>
              <a:rPr lang="fr-FR" dirty="0">
                <a:latin typeface="+mj-lt"/>
              </a:rPr>
              <a:t>établissements agricoles</a:t>
            </a:r>
          </a:p>
          <a:p>
            <a:r>
              <a:rPr lang="fr-FR" dirty="0">
                <a:latin typeface="+mj-lt"/>
              </a:rPr>
              <a:t>Dispositifs ULIS</a:t>
            </a:r>
          </a:p>
          <a:p>
            <a:pPr marL="0" indent="0">
              <a:buNone/>
            </a:pPr>
            <a:r>
              <a:rPr lang="fr-FR" dirty="0"/>
              <a:t>→ Les établissements peuvent être publics ou privés sous contrat.</a:t>
            </a:r>
          </a:p>
          <a:p>
            <a:endParaRPr lang="fr-FR" dirty="0"/>
          </a:p>
        </p:txBody>
      </p:sp>
      <p:pic>
        <p:nvPicPr>
          <p:cNvPr id="5" name="Image 4" descr="Une image contenant Police, typographie,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2A4C477F-4520-3D9A-B52A-B85FD4D69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668" y="329754"/>
            <a:ext cx="1975086" cy="91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97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7DD1C9-52F3-3C8B-0228-14AA416F6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2. Contenu des projets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1D8432-C6E2-E913-26A7-7B45B88F3E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latin typeface="+mj-lt"/>
              </a:rPr>
              <a:t>LA VISITE EN LIBRAIRIE</a:t>
            </a:r>
          </a:p>
          <a:p>
            <a:r>
              <a:rPr lang="fr-FR" dirty="0">
                <a:latin typeface="+mj-lt"/>
              </a:rPr>
              <a:t>Présentation</a:t>
            </a:r>
            <a:r>
              <a:rPr lang="fr-FR" dirty="0"/>
              <a:t> des rayons, des bureaux, des vitrines.</a:t>
            </a:r>
          </a:p>
          <a:p>
            <a:r>
              <a:rPr lang="fr-FR" dirty="0"/>
              <a:t> </a:t>
            </a:r>
            <a:r>
              <a:rPr lang="fr-FR" dirty="0">
                <a:latin typeface="+mj-lt"/>
              </a:rPr>
              <a:t>Choix libre et achats des livres </a:t>
            </a:r>
            <a:r>
              <a:rPr lang="fr-FR" dirty="0"/>
              <a:t>à hauteur de 30 € par élève.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0A87B55-B5E5-65FD-0578-0CA257AF2E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latin typeface="+mj-lt"/>
              </a:rPr>
              <a:t>DEUX RENCONTRES </a:t>
            </a:r>
            <a:r>
              <a:rPr lang="fr-FR" dirty="0"/>
              <a:t>(entre 1h30 et 3h)</a:t>
            </a:r>
          </a:p>
          <a:p>
            <a:r>
              <a:rPr lang="fr-FR" dirty="0"/>
              <a:t>Avec un </a:t>
            </a:r>
            <a:r>
              <a:rPr lang="fr-FR" dirty="0">
                <a:latin typeface="+mj-lt"/>
              </a:rPr>
              <a:t>libraire</a:t>
            </a:r>
            <a:r>
              <a:rPr lang="fr-FR" dirty="0"/>
              <a:t> - en région</a:t>
            </a:r>
          </a:p>
          <a:p>
            <a:r>
              <a:rPr lang="fr-FR" dirty="0"/>
              <a:t>Avec un </a:t>
            </a:r>
            <a:r>
              <a:rPr lang="fr-FR" dirty="0">
                <a:latin typeface="+mj-lt"/>
              </a:rPr>
              <a:t>auteur</a:t>
            </a:r>
            <a:r>
              <a:rPr lang="fr-FR" dirty="0"/>
              <a:t> : écrivain, illustrateur, dessinateur, scénariste BD ou traducteur - en région ou non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>
                <a:latin typeface="+mj-lt"/>
              </a:rPr>
              <a:t>Contenu</a:t>
            </a:r>
            <a:r>
              <a:rPr lang="fr-FR" dirty="0"/>
              <a:t> : échanges sur le métier et la chaîne du livre ; ateliers pratiques (écriture, illustration, lecture, traduction, coups de cœur, critiques, réalisation de couverture ou 4e couverture ; vitrines, réalisation d’un livre...)</a:t>
            </a:r>
          </a:p>
          <a:p>
            <a:endParaRPr lang="fr-FR" dirty="0"/>
          </a:p>
        </p:txBody>
      </p:sp>
      <p:pic>
        <p:nvPicPr>
          <p:cNvPr id="6" name="Image 5" descr="Une image contenant Police, typographie,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AB7A8746-5914-5226-989E-2E5F93E78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668" y="329754"/>
            <a:ext cx="1975086" cy="91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2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37E363-1B13-BD60-7FE6-D1E95311E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58" y="1647346"/>
            <a:ext cx="9745696" cy="468557"/>
          </a:xfrm>
        </p:spPr>
        <p:txBody>
          <a:bodyPr/>
          <a:lstStyle/>
          <a:p>
            <a:r>
              <a:rPr lang="fr-FR" dirty="0"/>
              <a:t>Actions complémentaires à la charge de l’établissement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092844-2A5A-FA68-18B0-06D47364FE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058" y="2602973"/>
            <a:ext cx="9745697" cy="4768964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latin typeface="IBM Plex Sans Medium" panose="020B0603050203000203" pitchFamily="34" charset="0"/>
              </a:rPr>
              <a:t>Exemples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Rencontres avec d’</a:t>
            </a:r>
            <a:r>
              <a:rPr lang="fr-FR" dirty="0">
                <a:latin typeface="+mj-lt"/>
              </a:rPr>
              <a:t>autres professionnels du livre </a:t>
            </a:r>
            <a:r>
              <a:rPr lang="fr-FR" dirty="0"/>
              <a:t>: éditeur, festival, imprimerie, journaliste littéraire, sérigraphes, typographes, correcteurs…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Rencontres avec d’</a:t>
            </a:r>
            <a:r>
              <a:rPr lang="fr-FR" dirty="0">
                <a:latin typeface="+mj-lt"/>
              </a:rPr>
              <a:t>autres intervenants artistiques </a:t>
            </a:r>
            <a:r>
              <a:rPr lang="fr-FR" dirty="0"/>
              <a:t>: artistes plasticiens, comédiens, danseurs, musiciens, </a:t>
            </a:r>
            <a:r>
              <a:rPr lang="fr-FR" dirty="0" err="1"/>
              <a:t>slameurs</a:t>
            </a:r>
            <a:r>
              <a:rPr lang="fr-FR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Articulation avec d’</a:t>
            </a:r>
            <a:r>
              <a:rPr lang="fr-FR" dirty="0">
                <a:latin typeface="+mj-lt"/>
              </a:rPr>
              <a:t>autres dispositifs </a:t>
            </a:r>
            <a:r>
              <a:rPr lang="fr-FR" dirty="0"/>
              <a:t>académiques ou nationaux.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latin typeface="+mj-lt"/>
              </a:rPr>
              <a:t>Rencontres et visites complémentaires gratuites </a:t>
            </a:r>
            <a:r>
              <a:rPr lang="fr-FR" dirty="0"/>
              <a:t>: </a:t>
            </a:r>
            <a:r>
              <a:rPr lang="fr-FR" dirty="0">
                <a:hlinkClick r:id="rId3"/>
              </a:rPr>
              <a:t>médiathèques</a:t>
            </a:r>
            <a:r>
              <a:rPr lang="fr-FR" dirty="0"/>
              <a:t>, </a:t>
            </a:r>
            <a:r>
              <a:rPr lang="fr-FR" dirty="0">
                <a:hlinkClick r:id="rId4"/>
              </a:rPr>
              <a:t>archives</a:t>
            </a:r>
            <a:r>
              <a:rPr lang="fr-FR" dirty="0"/>
              <a:t> municipales ou départementales !</a:t>
            </a:r>
          </a:p>
          <a:p>
            <a:pPr marL="0" indent="0">
              <a:buNone/>
            </a:pPr>
            <a:r>
              <a:rPr lang="fr-FR" sz="1200" dirty="0">
                <a:hlinkClick r:id="rId5"/>
              </a:rPr>
              <a:t>+ Carte des services d'archives</a:t>
            </a:r>
            <a:r>
              <a:rPr lang="fr-FR" sz="1200" dirty="0"/>
              <a:t> par le service interministériel des Archives de France (SIAF)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29" descr="Une image contenant clipart, cercle, Graphique, symbole&#10;&#10;Description générée automatiquement">
            <a:extLst>
              <a:ext uri="{FF2B5EF4-FFF2-40B4-BE49-F238E27FC236}">
                <a16:creationId xmlns:a16="http://schemas.microsoft.com/office/drawing/2014/main" id="{A0216823-5270-1DB5-7864-DEAE7A3EFF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054" y="1550162"/>
            <a:ext cx="662924" cy="6629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 5" descr="Une image contenant Police, typographie,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7F60D875-2AD5-F23D-935C-55F7328039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668" y="329754"/>
            <a:ext cx="1975086" cy="91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E5DEE2-8BA9-1BAD-7708-A96F6EE69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58" y="1172099"/>
            <a:ext cx="9745696" cy="468557"/>
          </a:xfrm>
        </p:spPr>
        <p:txBody>
          <a:bodyPr/>
          <a:lstStyle/>
          <a:p>
            <a:pPr algn="l"/>
            <a:r>
              <a:rPr lang="fr-FR" dirty="0"/>
              <a:t>3. Modalités de candidature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2B3243-1652-7541-69B6-1F0FD82790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058" y="1782601"/>
            <a:ext cx="9745697" cy="3905982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>
                <a:latin typeface="IBM Plex Sans Medium" panose="020B0603050203000203" pitchFamily="34" charset="0"/>
              </a:rPr>
              <a:t>Calendrier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5 mai - 23 septembre 23h : </a:t>
            </a:r>
            <a:r>
              <a:rPr lang="fr-FR" dirty="0"/>
              <a:t>candidatures sur Adage par les enseignants.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Jusqu’au 30 septembre : </a:t>
            </a:r>
            <a:r>
              <a:rPr lang="fr-FR" dirty="0"/>
              <a:t>chefs d’établissement inscrivent leur avis sur Adage.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Octobre : </a:t>
            </a:r>
            <a:r>
              <a:rPr lang="fr-FR" dirty="0"/>
              <a:t>comité de sélection régionale.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Novembre</a:t>
            </a:r>
            <a:r>
              <a:rPr lang="fr-FR" dirty="0"/>
              <a:t> - si le projet est retenu :</a:t>
            </a:r>
          </a:p>
          <a:p>
            <a:pPr lvl="1"/>
            <a:r>
              <a:rPr lang="fr-FR" sz="2000" dirty="0"/>
              <a:t>Avis par les DAAC sur Adage.</a:t>
            </a:r>
          </a:p>
          <a:p>
            <a:pPr lvl="1"/>
            <a:r>
              <a:rPr lang="fr-FR" sz="2000" dirty="0"/>
              <a:t>Envoi de mail à chacun des responsables des projets par l’ARALL accompagné de la convention de partenariat entre l’établissement et l’ARALL. </a:t>
            </a:r>
          </a:p>
          <a:p>
            <a:pPr lvl="1"/>
            <a:r>
              <a:rPr lang="fr-FR" sz="2000" dirty="0">
                <a:latin typeface="+mj-lt"/>
              </a:rPr>
              <a:t>26 novembre : </a:t>
            </a:r>
            <a:r>
              <a:rPr lang="fr-FR" sz="2000" dirty="0"/>
              <a:t>réunions de lancement en </a:t>
            </a:r>
            <a:r>
              <a:rPr lang="fr-FR" sz="2000" dirty="0" err="1"/>
              <a:t>visio</a:t>
            </a:r>
            <a:r>
              <a:rPr lang="fr-FR" sz="2000" dirty="0"/>
              <a:t> pour les enseignants et pour les professionnels intervenants.</a:t>
            </a:r>
          </a:p>
          <a:p>
            <a:pPr lvl="1"/>
            <a:r>
              <a:rPr lang="fr-FR" sz="2000" dirty="0"/>
              <a:t>L’enseignant </a:t>
            </a:r>
            <a:r>
              <a:rPr lang="fr-FR" sz="2000" dirty="0">
                <a:latin typeface="+mj-lt"/>
              </a:rPr>
              <a:t>préréserve</a:t>
            </a:r>
            <a:r>
              <a:rPr lang="fr-FR" sz="2000" dirty="0"/>
              <a:t> l’offre </a:t>
            </a:r>
            <a:r>
              <a:rPr lang="fr-FR" sz="2000" dirty="0" err="1"/>
              <a:t>pass</a:t>
            </a:r>
            <a:r>
              <a:rPr lang="fr-FR" sz="2000" dirty="0"/>
              <a:t> Culture.</a:t>
            </a:r>
          </a:p>
          <a:p>
            <a:pPr lvl="1"/>
            <a:r>
              <a:rPr lang="fr-FR" sz="2000" dirty="0"/>
              <a:t>Le chef d’établissement </a:t>
            </a:r>
            <a:r>
              <a:rPr lang="fr-FR" sz="2000" dirty="0">
                <a:latin typeface="+mj-lt"/>
              </a:rPr>
              <a:t>réserve</a:t>
            </a:r>
            <a:r>
              <a:rPr lang="fr-FR" sz="2000" dirty="0"/>
              <a:t> l’offre </a:t>
            </a:r>
            <a:r>
              <a:rPr lang="fr-FR" sz="2000" dirty="0" err="1"/>
              <a:t>pass</a:t>
            </a:r>
            <a:r>
              <a:rPr lang="fr-FR" sz="2000" dirty="0"/>
              <a:t> Culture.</a:t>
            </a:r>
          </a:p>
          <a:p>
            <a:pPr marL="288000" lvl="1" indent="0">
              <a:buNone/>
            </a:pPr>
            <a:r>
              <a:rPr lang="fr-FR" sz="2000" dirty="0">
                <a:latin typeface="+mj-lt"/>
              </a:rPr>
              <a:t>Janvier – fin de l’année scolaire </a:t>
            </a:r>
            <a:r>
              <a:rPr lang="fr-FR" sz="2000" dirty="0"/>
              <a:t>: lancement de l’opération, dès le renvoi de la convention.</a:t>
            </a:r>
          </a:p>
          <a:p>
            <a:endParaRPr lang="fr-FR" dirty="0"/>
          </a:p>
        </p:txBody>
      </p:sp>
      <p:pic>
        <p:nvPicPr>
          <p:cNvPr id="7" name="Image 6" descr="Une image contenant Police, typographie,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6501DEEA-0BF3-9F05-8027-135CF3F27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668" y="329754"/>
            <a:ext cx="1975086" cy="91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5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3D84D2-C525-6A4D-21DE-CD531BF8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58" y="1175397"/>
            <a:ext cx="9745696" cy="468557"/>
          </a:xfrm>
        </p:spPr>
        <p:txBody>
          <a:bodyPr/>
          <a:lstStyle/>
          <a:p>
            <a:pPr algn="l"/>
            <a:r>
              <a:rPr lang="fr-FR" dirty="0"/>
              <a:t>3. Modalités de candidature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32AF0F-74BB-1561-8D23-5E41C445C0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4835" y="1830766"/>
            <a:ext cx="4633920" cy="5543427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latin typeface="+mj-lt"/>
              </a:rPr>
              <a:t>VOUS ETES PROFESSIONNEL DU LIVRE</a:t>
            </a:r>
            <a:endParaRPr lang="fr-FR" dirty="0"/>
          </a:p>
          <a:p>
            <a:r>
              <a:rPr lang="fr-FR" dirty="0"/>
              <a:t>Être à l'initiative du projet en encourageant un enseignant à déposer un dossier.</a:t>
            </a:r>
          </a:p>
          <a:p>
            <a:r>
              <a:rPr lang="fr-FR" dirty="0"/>
              <a:t>Pour identifier un ou des professeurs référents culture sur votre territoire, contacter le secrétariat : </a:t>
            </a:r>
          </a:p>
          <a:p>
            <a:pPr lvl="1"/>
            <a:r>
              <a:rPr lang="fr-FR" dirty="0"/>
              <a:t>DAAC de Clermont-Ferrand : </a:t>
            </a:r>
            <a:r>
              <a:rPr lang="fr-FR" u="sng" dirty="0"/>
              <a:t>ce.daac@ac-clermont.fr</a:t>
            </a:r>
          </a:p>
          <a:p>
            <a:pPr lvl="1"/>
            <a:r>
              <a:rPr lang="fr-FR" dirty="0"/>
              <a:t>DAAC de Grenoble : </a:t>
            </a:r>
            <a:r>
              <a:rPr lang="fr-FR" u="sng" dirty="0"/>
              <a:t>ce.daac@ac-grenoble.fr</a:t>
            </a:r>
          </a:p>
          <a:p>
            <a:pPr lvl="1"/>
            <a:r>
              <a:rPr lang="fr-FR" dirty="0"/>
              <a:t>DAAC de Lyon : </a:t>
            </a:r>
            <a:r>
              <a:rPr lang="fr-FR" u="sng" dirty="0"/>
              <a:t>daac@ac-lyon.fr</a:t>
            </a:r>
          </a:p>
          <a:p>
            <a:r>
              <a:rPr lang="fr-FR" dirty="0"/>
              <a:t>Pour identifier un enseignant d'établissement agricole, contacter Sonia Rougier : </a:t>
            </a:r>
          </a:p>
          <a:p>
            <a:pPr lvl="1"/>
            <a:r>
              <a:rPr lang="fr-FR" dirty="0"/>
              <a:t>DRAAF : </a:t>
            </a:r>
            <a:r>
              <a:rPr lang="fr-FR" u="sng" dirty="0"/>
              <a:t>sonia.rougier@agriculture.gouv.fr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C4A9BD-75AC-189A-3075-44CAA326D1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058" y="1826539"/>
            <a:ext cx="4633920" cy="4772340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latin typeface="+mj-lt"/>
              </a:rPr>
              <a:t>VOUS ETES ENSEIGNANT</a:t>
            </a:r>
            <a:endParaRPr lang="fr-FR" dirty="0"/>
          </a:p>
          <a:p>
            <a:r>
              <a:rPr lang="fr-FR" dirty="0">
                <a:hlinkClick r:id="rId3"/>
              </a:rPr>
              <a:t>Consulter l'appel à projets </a:t>
            </a:r>
            <a:r>
              <a:rPr lang="fr-FR" dirty="0"/>
              <a:t>2025-2026.</a:t>
            </a:r>
          </a:p>
          <a:p>
            <a:r>
              <a:rPr lang="fr-FR" dirty="0"/>
              <a:t>Construire votre projet (contact préalable avec le libraire indispensable).</a:t>
            </a:r>
          </a:p>
          <a:p>
            <a:r>
              <a:rPr lang="fr-FR" dirty="0"/>
              <a:t>Déposer votre dossier sur la plateforme Adage d'ici le </a:t>
            </a:r>
            <a:r>
              <a:rPr lang="fr-FR" dirty="0">
                <a:latin typeface="+mj-lt"/>
              </a:rPr>
              <a:t>23 septembre 2025.</a:t>
            </a:r>
          </a:p>
          <a:p>
            <a:endParaRPr lang="fr-FR" dirty="0"/>
          </a:p>
        </p:txBody>
      </p:sp>
      <p:pic>
        <p:nvPicPr>
          <p:cNvPr id="6" name="Image 5" descr="Une image contenant Police, typographie,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5EC226A6-DE66-9C20-D63A-A4D52D5F5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668" y="329754"/>
            <a:ext cx="1975086" cy="91379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BF4E720-F880-E4C2-E7D5-7C1B608B98B1}"/>
              </a:ext>
            </a:extLst>
          </p:cNvPr>
          <p:cNvSpPr txBox="1"/>
          <p:nvPr/>
        </p:nvSpPr>
        <p:spPr>
          <a:xfrm>
            <a:off x="397647" y="4876166"/>
            <a:ext cx="478474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400" dirty="0">
                <a:latin typeface="IBM Plex Sans Medium" panose="020B0603050203000203" pitchFamily="34" charset="0"/>
              </a:rPr>
              <a:t>Précisions candidatures</a:t>
            </a:r>
          </a:p>
          <a:p>
            <a:pPr marL="1800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Pas de limite de classe par établissement. </a:t>
            </a:r>
          </a:p>
          <a:p>
            <a:pPr marL="1800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Classes à petits effectifs : possibilité de mutualiser 2 classes dans la limite d’un groupe total de 35 élèves.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Il faut déposer un dossier par classe.</a:t>
            </a:r>
          </a:p>
        </p:txBody>
      </p:sp>
    </p:spTree>
    <p:extLst>
      <p:ext uri="{BB962C8B-B14F-4D97-AF65-F5344CB8AC3E}">
        <p14:creationId xmlns:p14="http://schemas.microsoft.com/office/powerpoint/2010/main" val="1690735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5DD06C-9B78-B43D-DE50-6C33301B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4. Budgets et administration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C7CF20-C57C-6911-CD34-C423A73F2A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057" y="1993373"/>
            <a:ext cx="2424831" cy="395866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>
                <a:latin typeface="+mj-lt"/>
              </a:rPr>
              <a:t>FINANCEMENTS</a:t>
            </a:r>
            <a:r>
              <a:rPr lang="fr-FR" dirty="0"/>
              <a:t> </a:t>
            </a:r>
          </a:p>
          <a:p>
            <a:endParaRPr lang="fr-FR" dirty="0"/>
          </a:p>
        </p:txBody>
      </p:sp>
      <p:pic>
        <p:nvPicPr>
          <p:cNvPr id="4" name="Image 5" descr="Une image contenant texte, capture d’écran, Graphique, graphisme&#10;&#10;Description générée automatiquement">
            <a:extLst>
              <a:ext uri="{FF2B5EF4-FFF2-40B4-BE49-F238E27FC236}">
                <a16:creationId xmlns:a16="http://schemas.microsoft.com/office/drawing/2014/main" id="{3657233A-7564-9B32-56A7-2FAA26450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299" y="2835898"/>
            <a:ext cx="2007499" cy="15046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2CF458B-E1D8-E430-C52E-DAE2BB5D3A48}"/>
              </a:ext>
            </a:extLst>
          </p:cNvPr>
          <p:cNvSpPr txBox="1"/>
          <p:nvPr/>
        </p:nvSpPr>
        <p:spPr>
          <a:xfrm>
            <a:off x="4133491" y="2736982"/>
            <a:ext cx="2424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+mj-lt"/>
              </a:rPr>
              <a:t>2 INTERVENTIONS </a:t>
            </a:r>
          </a:p>
          <a:p>
            <a:pPr algn="ctr"/>
            <a:r>
              <a:rPr lang="fr-FR" dirty="0"/>
              <a:t>480 €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55B55C1-8BDA-D947-890D-93B8942F1A8D}"/>
              </a:ext>
            </a:extLst>
          </p:cNvPr>
          <p:cNvSpPr txBox="1"/>
          <p:nvPr/>
        </p:nvSpPr>
        <p:spPr>
          <a:xfrm>
            <a:off x="3835425" y="3477004"/>
            <a:ext cx="30209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1" u="none" strike="noStrike" kern="1200" cap="none" spc="0" baseline="0" dirty="0">
                <a:solidFill>
                  <a:srgbClr val="000000"/>
                </a:solidFill>
                <a:uFillTx/>
                <a:latin typeface="Klinic Slab Book" pitchFamily="50"/>
              </a:rPr>
              <a:t>Budget pass Culture de l’établissement, et non une subvention supplémentaire.</a:t>
            </a:r>
          </a:p>
        </p:txBody>
      </p:sp>
      <p:pic>
        <p:nvPicPr>
          <p:cNvPr id="11" name="Image 4" descr="Une image contenant capture d’écran, Graphique, graphisme, conception&#10;&#10;Description générée automatiquement">
            <a:extLst>
              <a:ext uri="{FF2B5EF4-FFF2-40B4-BE49-F238E27FC236}">
                <a16:creationId xmlns:a16="http://schemas.microsoft.com/office/drawing/2014/main" id="{EFE6BBC1-83BC-CA4D-DF4C-93F590ADF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781" y="4787197"/>
            <a:ext cx="1703652" cy="176416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51A71B5B-6C09-535F-C91F-C2A935663FA2}"/>
              </a:ext>
            </a:extLst>
          </p:cNvPr>
          <p:cNvSpPr txBox="1"/>
          <p:nvPr/>
        </p:nvSpPr>
        <p:spPr>
          <a:xfrm>
            <a:off x="3551326" y="5207614"/>
            <a:ext cx="35891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+mj-lt"/>
              </a:rPr>
              <a:t>ACHATS DE LIVRES DES ÉLÈVES</a:t>
            </a:r>
          </a:p>
          <a:p>
            <a:pPr algn="ctr"/>
            <a:r>
              <a:rPr lang="fr-FR" dirty="0"/>
              <a:t>30€ x effectif de la classe</a:t>
            </a:r>
          </a:p>
        </p:txBody>
      </p:sp>
      <p:sp>
        <p:nvSpPr>
          <p:cNvPr id="16" name="Accolade fermante 21">
            <a:extLst>
              <a:ext uri="{FF2B5EF4-FFF2-40B4-BE49-F238E27FC236}">
                <a16:creationId xmlns:a16="http://schemas.microsoft.com/office/drawing/2014/main" id="{D8561C55-04CE-14D9-D456-F02CC879003B}"/>
              </a:ext>
            </a:extLst>
          </p:cNvPr>
          <p:cNvSpPr/>
          <p:nvPr/>
        </p:nvSpPr>
        <p:spPr>
          <a:xfrm>
            <a:off x="7229592" y="2789719"/>
            <a:ext cx="439570" cy="322123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5400000"/>
              <a:gd name="f10" fmla="val 8333"/>
              <a:gd name="f11" fmla="val 50000"/>
              <a:gd name="f12" fmla="+- 0 0 -180"/>
              <a:gd name="f13" fmla="+- 0 0 -270"/>
              <a:gd name="f14" fmla="+- 0 0 -360"/>
              <a:gd name="f15" fmla="abs f4"/>
              <a:gd name="f16" fmla="abs f5"/>
              <a:gd name="f17" fmla="abs f6"/>
              <a:gd name="f18" fmla="+- 2700000 f1 0"/>
              <a:gd name="f19" fmla="*/ f12 f0 1"/>
              <a:gd name="f20" fmla="*/ f13 f0 1"/>
              <a:gd name="f21" fmla="*/ f14 f0 1"/>
              <a:gd name="f22" fmla="?: f15 f4 1"/>
              <a:gd name="f23" fmla="?: f16 f5 1"/>
              <a:gd name="f24" fmla="?: f17 f6 1"/>
              <a:gd name="f25" fmla="+- f18 0 f1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f1 0"/>
              <a:gd name="f34" fmla="+- f26 0 f1"/>
              <a:gd name="f35" fmla="+- f27 0 f1"/>
              <a:gd name="f36" fmla="+- f28 0 f1"/>
              <a:gd name="f37" fmla="min f30 f29"/>
              <a:gd name="f38" fmla="*/ f31 1 f24"/>
              <a:gd name="f39" fmla="*/ f32 1 f24"/>
              <a:gd name="f40" fmla="*/ f33 f8 1"/>
              <a:gd name="f41" fmla="val f38"/>
              <a:gd name="f42" fmla="val f39"/>
              <a:gd name="f43" fmla="*/ f40 1 f0"/>
              <a:gd name="f44" fmla="*/ f7 f37 1"/>
              <a:gd name="f45" fmla="+- f42 0 f7"/>
              <a:gd name="f46" fmla="+- f41 0 f7"/>
              <a:gd name="f47" fmla="+- 0 0 f43"/>
              <a:gd name="f48" fmla="*/ f41 f37 1"/>
              <a:gd name="f49" fmla="*/ f42 f37 1"/>
              <a:gd name="f50" fmla="*/ f46 1 2"/>
              <a:gd name="f51" fmla="min f46 f45"/>
              <a:gd name="f52" fmla="*/ f45 f11 1"/>
              <a:gd name="f53" fmla="+- 0 0 f47"/>
              <a:gd name="f54" fmla="+- f7 f50 0"/>
              <a:gd name="f55" fmla="*/ f51 f10 1"/>
              <a:gd name="f56" fmla="*/ f52 1 100000"/>
              <a:gd name="f57" fmla="*/ f53 f0 1"/>
              <a:gd name="f58" fmla="*/ f50 f37 1"/>
              <a:gd name="f59" fmla="*/ f55 1 100000"/>
              <a:gd name="f60" fmla="*/ f57 1 f8"/>
              <a:gd name="f61" fmla="*/ f54 f37 1"/>
              <a:gd name="f62" fmla="*/ f56 f37 1"/>
              <a:gd name="f63" fmla="+- f56 0 f59"/>
              <a:gd name="f64" fmla="+- f42 0 f59"/>
              <a:gd name="f65" fmla="+- f60 0 f1"/>
              <a:gd name="f66" fmla="*/ f59 f37 1"/>
              <a:gd name="f67" fmla="cos 1 f65"/>
              <a:gd name="f68" fmla="sin 1 f65"/>
              <a:gd name="f69" fmla="*/ f63 f37 1"/>
              <a:gd name="f70" fmla="*/ f64 f37 1"/>
              <a:gd name="f71" fmla="+- 0 0 f67"/>
              <a:gd name="f72" fmla="+- 0 0 f68"/>
              <a:gd name="f73" fmla="+- 0 0 f71"/>
              <a:gd name="f74" fmla="+- 0 0 f72"/>
              <a:gd name="f75" fmla="val f73"/>
              <a:gd name="f76" fmla="val f74"/>
              <a:gd name="f77" fmla="*/ f75 f50 1"/>
              <a:gd name="f78" fmla="*/ f76 f59 1"/>
              <a:gd name="f79" fmla="+- f7 f77 0"/>
              <a:gd name="f80" fmla="+- f59 0 f78"/>
              <a:gd name="f81" fmla="+- f42 f78 0"/>
              <a:gd name="f82" fmla="+- f81 0 f59"/>
              <a:gd name="f83" fmla="*/ f80 f37 1"/>
              <a:gd name="f84" fmla="*/ f79 f37 1"/>
              <a:gd name="f85" fmla="*/ f8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44" y="f44"/>
              </a:cxn>
              <a:cxn ang="f35">
                <a:pos x="f48" y="f62"/>
              </a:cxn>
              <a:cxn ang="f36">
                <a:pos x="f44" y="f49"/>
              </a:cxn>
            </a:cxnLst>
            <a:rect l="f44" t="f83" r="f84" b="f85"/>
            <a:pathLst>
              <a:path stroke="0">
                <a:moveTo>
                  <a:pt x="f44" y="f44"/>
                </a:moveTo>
                <a:arcTo wR="f58" hR="f66" stAng="f2" swAng="f1"/>
                <a:lnTo>
                  <a:pt x="f61" y="f69"/>
                </a:lnTo>
                <a:arcTo wR="f58" hR="f66" stAng="f0" swAng="f9"/>
                <a:arcTo wR="f58" hR="f66" stAng="f2" swAng="f9"/>
                <a:lnTo>
                  <a:pt x="f61" y="f70"/>
                </a:lnTo>
                <a:arcTo wR="f58" hR="f66" stAng="f7" swAng="f1"/>
                <a:close/>
              </a:path>
              <a:path fill="none">
                <a:moveTo>
                  <a:pt x="f44" y="f44"/>
                </a:moveTo>
                <a:arcTo wR="f58" hR="f66" stAng="f2" swAng="f1"/>
                <a:lnTo>
                  <a:pt x="f61" y="f69"/>
                </a:lnTo>
                <a:arcTo wR="f58" hR="f66" stAng="f0" swAng="f9"/>
                <a:arcTo wR="f58" hR="f66" stAng="f2" swAng="f9"/>
                <a:lnTo>
                  <a:pt x="f61" y="f70"/>
                </a:lnTo>
                <a:arcTo wR="f58" hR="f66" stAng="f7" swAng="f1"/>
              </a:path>
            </a:pathLst>
          </a:custGeom>
          <a:noFill/>
          <a:ln w="19046" cap="flat">
            <a:solidFill>
              <a:srgbClr val="15608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E64DF3B-CF6B-2AD5-38D1-3F55442E5887}"/>
              </a:ext>
            </a:extLst>
          </p:cNvPr>
          <p:cNvSpPr txBox="1"/>
          <p:nvPr/>
        </p:nvSpPr>
        <p:spPr>
          <a:xfrm>
            <a:off x="8042368" y="3383313"/>
            <a:ext cx="20074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Factures envoyées par mail par les intervenants à</a:t>
            </a:r>
          </a:p>
        </p:txBody>
      </p:sp>
      <p:pic>
        <p:nvPicPr>
          <p:cNvPr id="24" name="Image 23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6FD9E7E6-0387-99C3-08F9-D86A6F7C97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755" y="4787197"/>
            <a:ext cx="2471637" cy="468557"/>
          </a:xfrm>
          <a:prstGeom prst="rect">
            <a:avLst/>
          </a:prstGeom>
        </p:spPr>
      </p:pic>
      <p:pic>
        <p:nvPicPr>
          <p:cNvPr id="26" name="Image 25" descr="Une image contenant Police, typographie,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3718E8B3-D9CE-8018-E4F0-CE8CED3501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668" y="329754"/>
            <a:ext cx="1975086" cy="91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66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rall">
      <a:dk1>
        <a:sysClr val="windowText" lastClr="000000"/>
      </a:dk1>
      <a:lt1>
        <a:sysClr val="window" lastClr="FFFFFF"/>
      </a:lt1>
      <a:dk2>
        <a:srgbClr val="0E2841"/>
      </a:dk2>
      <a:lt2>
        <a:srgbClr val="FFFFFF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arall">
      <a:majorFont>
        <a:latin typeface="IBM Plex Sans SemiBold"/>
        <a:ea typeface=""/>
        <a:cs typeface=""/>
      </a:majorFont>
      <a:minorFont>
        <a:latin typeface="IBM Plex Sans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DB6E0966E89D44AABD8B9E8F6149A8" ma:contentTypeVersion="5" ma:contentTypeDescription="Create a new document." ma:contentTypeScope="" ma:versionID="de827995efd3b7bba92482046075aec7">
  <xsd:schema xmlns:xsd="http://www.w3.org/2001/XMLSchema" xmlns:xs="http://www.w3.org/2001/XMLSchema" xmlns:p="http://schemas.microsoft.com/office/2006/metadata/properties" xmlns:ns3="816a19fb-08e7-458a-9a51-d21492be0044" targetNamespace="http://schemas.microsoft.com/office/2006/metadata/properties" ma:root="true" ma:fieldsID="671e7339c70b465b3b1d9e89acd981c3" ns3:_="">
    <xsd:import namespace="816a19fb-08e7-458a-9a51-d21492be0044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6a19fb-08e7-458a-9a51-d21492be0044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DB7A2B-B288-4847-B657-34B87A6FD89F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816a19fb-08e7-458a-9a51-d21492be0044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15D1494-5303-4718-8E83-0EB1261C8A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ADD7D8-2002-4603-A64C-917D5E15E9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6a19fb-08e7-458a-9a51-d21492be00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52604</TotalTime>
  <Words>1701</Words>
  <Application>Microsoft Office PowerPoint</Application>
  <PresentationFormat>Personnalisé</PresentationFormat>
  <Paragraphs>233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Aptos</vt:lpstr>
      <vt:lpstr>Arial</vt:lpstr>
      <vt:lpstr>Courier New</vt:lpstr>
      <vt:lpstr>IBM Plex Sans</vt:lpstr>
      <vt:lpstr>IBM Plex Sans Medium</vt:lpstr>
      <vt:lpstr>Klinic Slab Book</vt:lpstr>
      <vt:lpstr>Wingdings</vt:lpstr>
      <vt:lpstr>Office Theme</vt:lpstr>
      <vt:lpstr>Présentation du dispositif en Auvergne-Rhône-Alpes  2025-2026</vt:lpstr>
      <vt:lpstr>1. Présentation générale</vt:lpstr>
      <vt:lpstr>1. Présentation générale</vt:lpstr>
      <vt:lpstr>2. Contenu des projets</vt:lpstr>
      <vt:lpstr>2. Contenu des projets</vt:lpstr>
      <vt:lpstr>Actions complémentaires à la charge de l’établissement</vt:lpstr>
      <vt:lpstr>3. Modalités de candidature</vt:lpstr>
      <vt:lpstr>3. Modalités de candidature</vt:lpstr>
      <vt:lpstr>4. Budgets et administration</vt:lpstr>
      <vt:lpstr>4. Budgets et administration</vt:lpstr>
      <vt:lpstr>4. Budgets et administration</vt:lpstr>
      <vt:lpstr>Kit de communication</vt:lpstr>
      <vt:lpstr>Adage</vt:lpstr>
      <vt:lpstr>En savoir plus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Laurent DEGETZ</dc:creator>
  <cp:lastModifiedBy>Juliette Boutin</cp:lastModifiedBy>
  <cp:revision>101</cp:revision>
  <cp:lastPrinted>2025-09-09T10:32:53Z</cp:lastPrinted>
  <dcterms:created xsi:type="dcterms:W3CDTF">2024-06-19T12:02:27Z</dcterms:created>
  <dcterms:modified xsi:type="dcterms:W3CDTF">2025-09-10T12:53:02Z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0x0101006EDB6E0966E89D44AABD8B9E8F6149A8</vt:lpwstr>
  </property>
</Properties>
</file>